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0" r:id="rId2"/>
    <p:sldId id="281" r:id="rId3"/>
    <p:sldId id="280" r:id="rId4"/>
    <p:sldId id="274" r:id="rId5"/>
    <p:sldId id="276" r:id="rId6"/>
    <p:sldId id="277" r:id="rId7"/>
    <p:sldId id="275" r:id="rId8"/>
    <p:sldId id="279" r:id="rId9"/>
    <p:sldId id="282" r:id="rId10"/>
    <p:sldId id="301" r:id="rId11"/>
    <p:sldId id="272" r:id="rId12"/>
    <p:sldId id="271" r:id="rId13"/>
    <p:sldId id="284" r:id="rId14"/>
    <p:sldId id="285" r:id="rId15"/>
    <p:sldId id="286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73" r:id="rId24"/>
    <p:sldId id="287" r:id="rId25"/>
    <p:sldId id="288" r:id="rId26"/>
    <p:sldId id="289" r:id="rId27"/>
    <p:sldId id="290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1"/>
    <a:srgbClr val="5A5D5F"/>
    <a:srgbClr val="8A8C8C"/>
    <a:srgbClr val="7DC8FF"/>
    <a:srgbClr val="FFBC29"/>
    <a:srgbClr val="0181BC"/>
    <a:srgbClr val="FAB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2"/>
    <p:restoredTop sz="94872"/>
  </p:normalViewPr>
  <p:slideViewPr>
    <p:cSldViewPr snapToGrid="0" snapToObjects="1">
      <p:cViewPr>
        <p:scale>
          <a:sx n="100" d="100"/>
          <a:sy n="100" d="100"/>
        </p:scale>
        <p:origin x="32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5662D-C833-7248-A270-A1B2A1A80B3C}" type="datetimeFigureOut">
              <a:rPr lang="en-US" smtClean="0"/>
              <a:t>10/26/17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79BC-67A7-9A48-A6AE-8A758EC0F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2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Barry: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Facebook reaches out to Wowza</a:t>
            </a:r>
            <a:r>
              <a:rPr lang="is-IS" dirty="0" smtClean="0"/>
              <a:t>… why?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history of collaboration with Facebook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Facebook Live API</a:t>
            </a:r>
            <a:endParaRPr lang="en-US" baseline="0" dirty="0" smtClean="0"/>
          </a:p>
          <a:p>
            <a:pPr marL="342900" indent="-342900">
              <a:buFont typeface="Arial" charset="0"/>
              <a:buChar char="•"/>
            </a:pPr>
            <a:r>
              <a:rPr lang="en-US" baseline="0" dirty="0" smtClean="0"/>
              <a:t>C</a:t>
            </a:r>
            <a:r>
              <a:rPr lang="en-US" dirty="0" smtClean="0"/>
              <a:t>onnect with Confidence - Purpose-built in collaboration with Facebook, ClearCaster directly connects to Facebook Live’s API, so you’ll always be up to date.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 was familiar with Wowza and our products reached out to us about a year ago to see if we would be interested in a collaborative effort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heklp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them solve some problems they were seeing with incoming streams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live, some of the problems were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Lack of consistent stream configuration (incorrect resolution or bit rate, wrong GOP size, inconsistent frame rate)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Low incoming stream quality – poor encoding configuration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Broken connections, bandwidth concerns, no stream health visibility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Wowza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output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transcoding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delivery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utilized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Wowza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dedicated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appliance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FB Live team to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Facebook Live API to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appliance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broadcast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Encoder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API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Stream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monitored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adjusted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Consistency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incoming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stream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ensures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playback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FB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more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FB Live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infrastructre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     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Purpose-built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collaboration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Facebook, ClearCaster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directly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Facebook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Live’s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API, so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you’ll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deliver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end to end FB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get new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1080p, 4k)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1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9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4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7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5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6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2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7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0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57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3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342900">
              <a:buFont typeface="Arial" charset="0"/>
              <a:buChar char="•"/>
            </a:pPr>
            <a:r>
              <a:rPr lang="en-US" dirty="0" smtClean="0"/>
              <a:t>Interact with your followers with real-time Q&amp;A, hear their opinions and gauge your broadcast with their Live Reactions.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dirty="0" smtClean="0"/>
              <a:t>Reach your current followers and easily scale to new, global audiences.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dirty="0" smtClean="0"/>
              <a:t>Connect instantly with your followers through Facebook Live notifications, sent every time you go live. 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dirty="0" smtClean="0"/>
              <a:t>Tell your story and delight your followers with a fun way to brand yourself or your company.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0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8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0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5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66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learn more about how organizations are using Facebook Live, Wowza Media Systems surveyed over 700 video-streaming professionals across a range of industries. Our Facebook Live Streaming Benchmark Report 2017 found some compelling results; get the complete report below.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5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E79BC-67A7-9A48-A6AE-8A758EC0F4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tp://www.facebook.com/wowza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hyperlink" Target="http://www.wowza.com/" TargetMode="External"/><Relationship Id="rId17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hyperlink" Target="http://www.twitter.com/wowzamedia" TargetMode="External"/><Relationship Id="rId6" Type="http://schemas.openxmlformats.org/officeDocument/2006/relationships/hyperlink" Target="http://www.youtube.com/user/wowzamedia" TargetMode="External"/><Relationship Id="rId7" Type="http://schemas.openxmlformats.org/officeDocument/2006/relationships/hyperlink" Target="http://www.facebook.com/wowza" TargetMode="External"/><Relationship Id="rId8" Type="http://schemas.openxmlformats.org/officeDocument/2006/relationships/hyperlink" Target="http://www.plus.google.com/+wowza/posts" TargetMode="External"/><Relationship Id="rId9" Type="http://schemas.openxmlformats.org/officeDocument/2006/relationships/hyperlink" Target="http://www.linkedin.com/company/wowza-media-systems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59638"/>
            <a:ext cx="615845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39313"/>
            <a:ext cx="6158459" cy="467792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4475108"/>
            <a:ext cx="6158459" cy="441325"/>
          </a:xfrm>
        </p:spPr>
        <p:txBody>
          <a:bodyPr>
            <a:noAutofit/>
          </a:bodyPr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6081" y="0"/>
            <a:ext cx="9824738" cy="44751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2651131" y="2391130"/>
            <a:ext cx="9824738" cy="4470989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709" y="813751"/>
            <a:ext cx="2042852" cy="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y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11072329" cy="4262567"/>
          </a:xfrm>
        </p:spPr>
        <p:txBody>
          <a:bodyPr>
            <a:noAutofit/>
          </a:bodyPr>
          <a:lstStyle>
            <a:lvl1pPr marL="0" indent="0">
              <a:buClr>
                <a:srgbClr val="FF8301"/>
              </a:buClr>
              <a:buFontTx/>
              <a:buNone/>
              <a:defRPr sz="1400" b="0" i="0" baseline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Grey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5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11072329" cy="4262567"/>
          </a:xfrm>
        </p:spPr>
        <p:txBody>
          <a:bodyPr>
            <a:noAutofit/>
          </a:bodyPr>
          <a:lstStyle>
            <a:lvl1pPr marL="0" indent="0">
              <a:buClr>
                <a:srgbClr val="FF8301"/>
              </a:buClr>
              <a:buFontTx/>
              <a:buNone/>
              <a:defRPr sz="2400" b="0" i="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2400" b="0" i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hite Heade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965825" y="2060878"/>
            <a:ext cx="6226175" cy="329045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085" y="2600419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798550"/>
            <a:ext cx="4359900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085" y="2600419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825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403186" y="3852863"/>
            <a:ext cx="3466649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3187" y="1798550"/>
            <a:ext cx="3466648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402790" y="2600325"/>
            <a:ext cx="3467045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8195301" y="1798550"/>
            <a:ext cx="3996700" cy="3897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er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084" y="2600419"/>
            <a:ext cx="5326506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1825" y="3852863"/>
            <a:ext cx="5325942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31825" y="1798550"/>
            <a:ext cx="5325942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423709" y="3852863"/>
            <a:ext cx="5223476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423709" y="1798550"/>
            <a:ext cx="52234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423285" y="2600325"/>
            <a:ext cx="5224073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r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165" y="2600419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11905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905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65710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65710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365315" y="2600325"/>
            <a:ext cx="3444875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03192" y="3852863"/>
            <a:ext cx="3444875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3192" y="1798550"/>
            <a:ext cx="3444875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202797" y="2600325"/>
            <a:ext cx="3444875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ar 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933555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085" y="292307"/>
            <a:ext cx="7867338" cy="601425"/>
          </a:xfr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165" y="3537306"/>
            <a:ext cx="3445240" cy="1102151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11905" y="4789749"/>
            <a:ext cx="3444875" cy="1371211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1905" y="2735437"/>
            <a:ext cx="3444875" cy="651576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365710" y="4789749"/>
            <a:ext cx="3444875" cy="1371211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365710" y="2735437"/>
            <a:ext cx="3444875" cy="651576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365315" y="3537211"/>
            <a:ext cx="3444875" cy="110172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203192" y="4789749"/>
            <a:ext cx="3444875" cy="1371211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3192" y="2735437"/>
            <a:ext cx="3444875" cy="651576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202797" y="3537211"/>
            <a:ext cx="3444875" cy="110172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365315" y="1198998"/>
            <a:ext cx="3444875" cy="14017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8202796" y="1198998"/>
            <a:ext cx="3444875" cy="14017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11905" y="1198998"/>
            <a:ext cx="3444875" cy="14017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- Grey Backgrou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07061" y="5203576"/>
            <a:ext cx="9180926" cy="71677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 and other identified trademarks are either registered or claimed trademarks of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Media Systems, LLC; </a:t>
            </a:r>
          </a:p>
          <a:p>
            <a:pPr algn="ctr">
              <a:lnSpc>
                <a:spcPct val="150000"/>
              </a:lnSpc>
            </a:pP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visit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wowza.com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/legal/trademarks for more information. Third-party trademarks are property of their respective owners; </a:t>
            </a:r>
            <a:b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their use does not imply endorsement of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products or services by the trademark owner.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738064" y="4981281"/>
            <a:ext cx="87250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92" y="1243378"/>
            <a:ext cx="2824550" cy="11298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2389707" y="4236890"/>
            <a:ext cx="4056068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www.twitter.com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wowzamedia</a:t>
            </a:r>
            <a:endPara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321641" y="3592210"/>
            <a:ext cx="4006588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www.youtube.com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/user/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wowzamedia</a:t>
            </a:r>
            <a:endPara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2372196" y="3576710"/>
            <a:ext cx="4208490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www.facebook.com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wowza</a:t>
            </a:r>
            <a:endPara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321640" y="4241187"/>
            <a:ext cx="5178381" cy="41066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www.plus.google.com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/+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wowza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/posts</a:t>
            </a:r>
            <a:endPara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6321640" y="2959733"/>
            <a:ext cx="4830323" cy="23036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/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www.linkedin.com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/company/</a:t>
            </a:r>
            <a:r>
              <a:rPr lang="en-US" sz="16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wowza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-media-systems</a:t>
            </a:r>
            <a:endParaRPr lang="en-US" sz="16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>
            <a:hlinkClick r:id="rId8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871" y="4122863"/>
            <a:ext cx="528992" cy="528992"/>
          </a:xfrm>
          <a:prstGeom prst="rect">
            <a:avLst/>
          </a:prstGeom>
        </p:spPr>
      </p:pic>
      <p:pic>
        <p:nvPicPr>
          <p:cNvPr id="37" name="Picture 36">
            <a:hlinkClick r:id="rId11" action="ppaction://hlinkfile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31" y="3455732"/>
            <a:ext cx="528992" cy="528992"/>
          </a:xfrm>
          <a:prstGeom prst="rect">
            <a:avLst/>
          </a:prstGeom>
        </p:spPr>
      </p:pic>
      <p:pic>
        <p:nvPicPr>
          <p:cNvPr id="38" name="Picture 37">
            <a:hlinkClick r:id="rId9"/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31" y="4122863"/>
            <a:ext cx="528992" cy="528992"/>
          </a:xfrm>
          <a:prstGeom prst="rect">
            <a:avLst/>
          </a:prstGeom>
        </p:spPr>
      </p:pic>
      <p:pic>
        <p:nvPicPr>
          <p:cNvPr id="39" name="Picture 38">
            <a:hlinkClick r:id="rId5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871" y="2812557"/>
            <a:ext cx="528992" cy="528992"/>
          </a:xfrm>
          <a:prstGeom prst="rect">
            <a:avLst/>
          </a:prstGeom>
        </p:spPr>
      </p:pic>
      <p:pic>
        <p:nvPicPr>
          <p:cNvPr id="40" name="Picture 39">
            <a:hlinkClick r:id="rId6"/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871" y="3455732"/>
            <a:ext cx="528992" cy="528992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389707" y="2767209"/>
            <a:ext cx="5031820" cy="41947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/>
            <a:r>
              <a:rPr lang="en-US" sz="1600" b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hlinkClick r:id="rId16"/>
              </a:rPr>
              <a:t>WWW.WOWZA.COM</a:t>
            </a:r>
            <a:endParaRPr lang="en-US" sz="1600" b="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231" y="2813747"/>
            <a:ext cx="515277" cy="51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0800000">
            <a:off x="0" y="4745555"/>
            <a:ext cx="10870368" cy="212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459638"/>
            <a:ext cx="615845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39313"/>
            <a:ext cx="6158459" cy="467792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4475108"/>
            <a:ext cx="6158459" cy="441325"/>
          </a:xfrm>
        </p:spPr>
        <p:txBody>
          <a:bodyPr>
            <a:noAutofit/>
          </a:bodyPr>
          <a:lstStyle>
            <a:lvl1pPr marL="0" indent="0">
              <a:buNone/>
              <a:defRPr sz="1400" b="0" i="1">
                <a:solidFill>
                  <a:schemeClr val="bg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1">
                <a:solidFill>
                  <a:srgbClr val="FF8301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392" y="0"/>
            <a:ext cx="12122764" cy="1997746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1748" y="2963080"/>
            <a:ext cx="2042852" cy="8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>
                    <a:lumMod val="50000"/>
                  </a:schemeClr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 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1" y="-7495"/>
            <a:ext cx="4527031" cy="686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9022" y="1122363"/>
            <a:ext cx="5368977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022" y="3602038"/>
            <a:ext cx="5368978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363" y="1328737"/>
            <a:ext cx="3230562" cy="3125787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685800" indent="-228600">
              <a:buClr>
                <a:srgbClr val="5A5D5F"/>
              </a:buClr>
              <a:buFont typeface="LucidaGrande" charset="0"/>
              <a:buChar char="-"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1363" y="4591050"/>
            <a:ext cx="3230563" cy="6667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 smtClean="0"/>
              <a:t>- Click to add author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 Backgrou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1706" y="1122363"/>
            <a:ext cx="5646294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1706" y="3602038"/>
            <a:ext cx="5646294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363" y="1328737"/>
            <a:ext cx="3230562" cy="3125787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685800" indent="-228600">
              <a:buClr>
                <a:srgbClr val="5A5D5F"/>
              </a:buClr>
              <a:buFont typeface="LucidaGrande" charset="0"/>
              <a:buChar char="-"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1363" y="4591050"/>
            <a:ext cx="3230563" cy="6667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 smtClean="0"/>
              <a:t>- Click to add author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 Background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995297" y="3852863"/>
            <a:ext cx="5340421" cy="1843087"/>
          </a:xfrm>
        </p:spPr>
        <p:txBody>
          <a:bodyPr>
            <a:noAutofit/>
          </a:bodyPr>
          <a:lstStyle>
            <a:lvl1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995297" y="1798550"/>
            <a:ext cx="5340421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400" b="0" i="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994902" y="2600325"/>
            <a:ext cx="5340816" cy="110172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1363" y="1798550"/>
            <a:ext cx="3230562" cy="2655974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FF8301"/>
                </a:solidFill>
                <a:latin typeface="Rockwell Italic" charset="0"/>
                <a:ea typeface="Rockwell Italic" charset="0"/>
                <a:cs typeface="Rockwell Italic" charset="0"/>
              </a:defRPr>
            </a:lvl1pPr>
            <a:lvl2pPr marL="685800" indent="-228600">
              <a:buClr>
                <a:srgbClr val="5A5D5F"/>
              </a:buClr>
              <a:buFont typeface="LucidaGrande" charset="0"/>
              <a:buChar char="-"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</a:lstStyle>
          <a:p>
            <a:pPr lvl="0"/>
            <a:r>
              <a:rPr lang="en-US" dirty="0" smtClean="0"/>
              <a:t>“Click to add quote”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41363" y="4591050"/>
            <a:ext cx="3230563" cy="666750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 smtClean="0"/>
              <a:t>- Click to add author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7" y="6318874"/>
            <a:ext cx="892967" cy="3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5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3395272"/>
            <a:ext cx="12192001" cy="346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4596" y="584616"/>
            <a:ext cx="5368977" cy="1268608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2046743"/>
            <a:ext cx="5368978" cy="879759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83288" y="3806825"/>
            <a:ext cx="5656262" cy="1007477"/>
          </a:xfrm>
        </p:spPr>
        <p:txBody>
          <a:bodyPr anchor="b" anchorCtr="0"/>
          <a:lstStyle>
            <a:lvl1pPr marL="0" indent="0" algn="r">
              <a:buNone/>
              <a:defRPr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2pPr>
            <a:lvl3pPr marL="9144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3pPr>
            <a:lvl4pPr marL="13716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4pPr>
            <a:lvl5pPr marL="1828800" indent="0" algn="r">
              <a:buNone/>
              <a:defRPr b="0" i="0">
                <a:solidFill>
                  <a:srgbClr val="5A5D5F"/>
                </a:solidFill>
                <a:latin typeface="Museo Sans 500" charset="0"/>
                <a:ea typeface="Museo Sans 500" charset="0"/>
                <a:cs typeface="Museo Sans 50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983288" y="4973638"/>
            <a:ext cx="5672137" cy="1030287"/>
          </a:xfrm>
        </p:spPr>
        <p:txBody>
          <a:bodyPr>
            <a:noAutofit/>
          </a:bodyPr>
          <a:lstStyle>
            <a:lvl1pPr marL="0" indent="0" algn="r">
              <a:buNone/>
              <a:defRPr sz="14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008" y="0"/>
            <a:ext cx="5423363" cy="893732"/>
          </a:xfrm>
          <a:prstGeom prst="rect">
            <a:avLst/>
          </a:prstGeo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2015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Wowza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1302" y="6303364"/>
            <a:ext cx="932852" cy="37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9B38-7A7C-8B4B-AF29-DF0FDA75C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676" r:id="rId4"/>
    <p:sldLayoutId id="2147483663" r:id="rId5"/>
    <p:sldLayoutId id="2147483661" r:id="rId6"/>
    <p:sldLayoutId id="2147483662" r:id="rId7"/>
    <p:sldLayoutId id="2147483668" r:id="rId8"/>
    <p:sldLayoutId id="2147483672" r:id="rId9"/>
    <p:sldLayoutId id="2147483665" r:id="rId10"/>
    <p:sldLayoutId id="2147483678" r:id="rId11"/>
    <p:sldLayoutId id="2147483674" r:id="rId12"/>
    <p:sldLayoutId id="2147483679" r:id="rId13"/>
    <p:sldLayoutId id="2147483673" r:id="rId14"/>
    <p:sldLayoutId id="2147483666" r:id="rId15"/>
    <p:sldLayoutId id="2147483671" r:id="rId16"/>
    <p:sldLayoutId id="2147483667" r:id="rId17"/>
    <p:sldLayoutId id="2147483670" r:id="rId18"/>
    <p:sldLayoutId id="2147483677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tiff"/><Relationship Id="rId7" Type="http://schemas.openxmlformats.org/officeDocument/2006/relationships/image" Target="../media/image43.jpe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46.png"/><Relationship Id="rId5" Type="http://schemas.openxmlformats.org/officeDocument/2006/relationships/image" Target="../media/image42.tiff"/><Relationship Id="rId6" Type="http://schemas.openxmlformats.org/officeDocument/2006/relationships/image" Target="../media/image47.jpeg"/><Relationship Id="rId7" Type="http://schemas.openxmlformats.org/officeDocument/2006/relationships/image" Target="../media/image48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19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39.tiff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4" Type="http://schemas.openxmlformats.org/officeDocument/2006/relationships/image" Target="../media/image55.jpe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Wowza ClearCaster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Connect with Confidence on Facebook Live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739" y="4117548"/>
            <a:ext cx="6728522" cy="22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Unveiling the Wowza ClearCaster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20" y="2978596"/>
            <a:ext cx="2281641" cy="78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85" y="2819400"/>
            <a:ext cx="3190522" cy="1104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274" y="2904940"/>
            <a:ext cx="3589742" cy="9333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6443" y="2864605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chemeClr val="accent3"/>
                </a:solidFill>
                <a:effectLst/>
              </a:rPr>
              <a:t>+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77361" y="286460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=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Wowza ClearCaster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000" b="1" dirty="0"/>
              <a:t>The </a:t>
            </a:r>
            <a:r>
              <a:rPr lang="en-US" sz="2000" b="1" dirty="0" err="1" smtClean="0"/>
              <a:t>Wowza</a:t>
            </a:r>
            <a:r>
              <a:rPr lang="en-US" sz="2000" b="1" baseline="30000" dirty="0" err="1" smtClean="0"/>
              <a:t>TM</a:t>
            </a:r>
            <a:r>
              <a:rPr lang="en-US" sz="2000" b="1" dirty="0" smtClean="0"/>
              <a:t> ClearCaster</a:t>
            </a:r>
            <a:r>
              <a:rPr lang="en-US" sz="2000" b="1" dirty="0"/>
              <a:t>™ appliance is a Facebook Live solution purpose-built </a:t>
            </a:r>
            <a:r>
              <a:rPr lang="en-US" sz="2000" b="1" dirty="0" smtClean="0"/>
              <a:t>in collaboration with Facebook to </a:t>
            </a:r>
            <a:r>
              <a:rPr lang="en-US" sz="2000" b="1" dirty="0"/>
              <a:t>improve the success of your </a:t>
            </a:r>
            <a:r>
              <a:rPr lang="en-US" sz="2000" b="1" dirty="0" smtClean="0"/>
              <a:t>Facebook Live </a:t>
            </a:r>
            <a:r>
              <a:rPr lang="en-US" sz="2000" b="1" dirty="0"/>
              <a:t>broadcasts.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5" y="2886126"/>
            <a:ext cx="10785475" cy="305588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Improving the Success of Facebook Live Broadcasts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700" y="957995"/>
            <a:ext cx="9042400" cy="5348410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6288" y="-10536"/>
            <a:ext cx="3661712" cy="6868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585" y="292307"/>
            <a:ext cx="7867338" cy="601425"/>
          </a:xfrm>
        </p:spPr>
        <p:txBody>
          <a:bodyPr/>
          <a:lstStyle/>
          <a:p>
            <a:r>
              <a:rPr lang="en-US" dirty="0" smtClean="0"/>
              <a:t>Ensure Success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7458075" cy="4262567"/>
          </a:xfrm>
        </p:spPr>
        <p:txBody>
          <a:bodyPr/>
          <a:lstStyle/>
          <a:p>
            <a:r>
              <a:rPr lang="en-US" b="1" dirty="0"/>
              <a:t>Only Appliance Deeply Integrated  </a:t>
            </a:r>
            <a:r>
              <a:rPr lang="en-US" b="1" dirty="0" smtClean="0"/>
              <a:t>                      into </a:t>
            </a:r>
            <a:r>
              <a:rPr lang="en-US" b="1" dirty="0"/>
              <a:t>Facebook Live </a:t>
            </a:r>
            <a:endParaRPr lang="en-US" b="1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Auto-configures </a:t>
            </a:r>
            <a:r>
              <a:rPr lang="en-US" dirty="0"/>
              <a:t>optimal encoding settings for your conditions and use.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Real-time stream health monitoring automatically adjusts on the fly to ensure uptime and quality.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Developed to significantly increase the streaming success of Facebook Live broadcasts.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2585" y="5111176"/>
            <a:ext cx="11068479" cy="58477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8301"/>
                </a:solidFill>
              </a:rPr>
              <a:t>media.fb.com</a:t>
            </a:r>
            <a:r>
              <a:rPr lang="en-US" sz="3200" b="1" dirty="0">
                <a:ln/>
                <a:solidFill>
                  <a:srgbClr val="FF8301"/>
                </a:solidFill>
              </a:rPr>
              <a:t>/2017/09/13/introducing-updates-to-the-live-</a:t>
            </a:r>
            <a:r>
              <a:rPr lang="en-US" sz="3200" b="1" dirty="0" err="1">
                <a:ln/>
                <a:solidFill>
                  <a:srgbClr val="FF8301"/>
                </a:solidFill>
              </a:rPr>
              <a:t>api</a:t>
            </a:r>
            <a:r>
              <a:rPr lang="en-US" sz="3200" b="1" dirty="0">
                <a:ln/>
                <a:solidFill>
                  <a:srgbClr val="FF8301"/>
                </a:solidFill>
              </a:rPr>
              <a:t>/</a:t>
            </a:r>
            <a:endParaRPr lang="en-US" sz="3600" b="1" cap="none" spc="0" dirty="0">
              <a:ln/>
              <a:solidFill>
                <a:srgbClr val="FF830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885" y="292307"/>
            <a:ext cx="7867338" cy="601425"/>
          </a:xfrm>
        </p:spPr>
        <p:txBody>
          <a:bodyPr/>
          <a:lstStyle/>
          <a:p>
            <a:r>
              <a:rPr lang="en-US" dirty="0" smtClean="0"/>
              <a:t>Broadcast-Quality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6086475" cy="426256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First way to broadcast 1080p30 on Facebook Live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Up </a:t>
            </a:r>
            <a:r>
              <a:rPr lang="en-US" dirty="0"/>
              <a:t>to 4K UHD when </a:t>
            </a:r>
            <a:r>
              <a:rPr lang="en-US" dirty="0" smtClean="0"/>
              <a:t>supported 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ncodes </a:t>
            </a:r>
            <a:r>
              <a:rPr lang="en-US" dirty="0"/>
              <a:t>360° and VR </a:t>
            </a:r>
            <a:r>
              <a:rPr lang="en-US" dirty="0" smtClean="0"/>
              <a:t>video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Includes x264 for encoding high-quality video, H.264 video streams, and is H.265-ready.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00" y="1548494"/>
            <a:ext cx="3873500" cy="442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085" y="292307"/>
            <a:ext cx="7867338" cy="601425"/>
          </a:xfrm>
        </p:spPr>
        <p:txBody>
          <a:bodyPr/>
          <a:lstStyle/>
          <a:p>
            <a:r>
              <a:rPr lang="en-US" dirty="0" smtClean="0"/>
              <a:t>Incredibly Simple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5260975" cy="426256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Just plug in, </a:t>
            </a:r>
            <a:r>
              <a:rPr lang="en-US" dirty="0" smtClean="0"/>
              <a:t>we’ll </a:t>
            </a:r>
            <a:r>
              <a:rPr lang="en-US" dirty="0"/>
              <a:t>take it from </a:t>
            </a:r>
            <a:r>
              <a:rPr lang="en-US" dirty="0" smtClean="0"/>
              <a:t>there 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After </a:t>
            </a:r>
            <a:r>
              <a:rPr lang="en-US" dirty="0"/>
              <a:t>initial setup, start new live-streams in </a:t>
            </a:r>
            <a:r>
              <a:rPr lang="en-US" dirty="0" smtClean="0"/>
              <a:t>seconds - the </a:t>
            </a:r>
            <a:r>
              <a:rPr lang="en-US" dirty="0"/>
              <a:t>fastest path to Facebook Live success.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Start and stop streams from the Facebook Live user </a:t>
            </a:r>
            <a:r>
              <a:rPr lang="en-US" dirty="0" smtClean="0"/>
              <a:t>interface – as </a:t>
            </a:r>
            <a:r>
              <a:rPr lang="en-US" dirty="0"/>
              <a:t>easy as going live on your mobile phone</a:t>
            </a:r>
            <a:r>
              <a:rPr lang="en-US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Initial </a:t>
            </a:r>
            <a:r>
              <a:rPr lang="en-US" dirty="0"/>
              <a:t>setup is simple and takes less than 5 </a:t>
            </a:r>
            <a:r>
              <a:rPr lang="en-US" dirty="0" smtClean="0"/>
              <a:t>minutes</a:t>
            </a:r>
            <a:r>
              <a:rPr lang="is-IS" dirty="0" smtClean="0"/>
              <a:t>… let us show you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604000" y="2075591"/>
            <a:ext cx="4896954" cy="297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8301"/>
              </a:buClr>
              <a:buFontTx/>
              <a:buNone/>
              <a:defRPr sz="2400" b="0" i="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8301"/>
              </a:buClr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8301"/>
              </a:buClr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8301"/>
              </a:buClr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8301"/>
              </a:buClr>
              <a:buFont typeface="Arial"/>
              <a:buChar char="•"/>
              <a:defRPr sz="2400" b="0" i="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Plug it 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Turn it on and register it (just once)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Pair it to your Facebook account (one of two ways)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Start a live stream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Create dynamic content with Live Reaction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/>
              <a:t>Stop your stream</a:t>
            </a:r>
          </a:p>
          <a:p>
            <a:pPr marL="342900" indent="-342900">
              <a:buFont typeface="+mj-lt"/>
              <a:buAutoNum type="arabicPeriod"/>
            </a:pPr>
            <a:endParaRPr lang="en-US" sz="18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385" y="292307"/>
            <a:ext cx="7867338" cy="601425"/>
          </a:xfrm>
        </p:spPr>
        <p:txBody>
          <a:bodyPr/>
          <a:lstStyle/>
          <a:p>
            <a:r>
              <a:rPr lang="en-US" dirty="0" smtClean="0"/>
              <a:t>Plug ClearCaster </a:t>
            </a:r>
            <a:r>
              <a:rPr lang="en-US" dirty="0"/>
              <a:t>I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103469" y="2554014"/>
            <a:ext cx="1376855" cy="599089"/>
          </a:xfrm>
          <a:prstGeom prst="roundRect">
            <a:avLst/>
          </a:prstGeom>
          <a:noFill/>
          <a:ln w="25400">
            <a:solidFill>
              <a:srgbClr val="FF8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216" y="2436814"/>
            <a:ext cx="9532883" cy="2726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65373" y="4340772"/>
            <a:ext cx="1093075" cy="63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08936" y="2045158"/>
            <a:ext cx="1114096" cy="54326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srgbClr val="FF8301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1400" b="1" dirty="0">
                <a:solidFill>
                  <a:srgbClr val="FF8301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400" b="1" dirty="0" smtClean="0">
                <a:solidFill>
                  <a:srgbClr val="FF8301"/>
                </a:solidFill>
                <a:latin typeface="Arial" charset="0"/>
                <a:ea typeface="Arial" charset="0"/>
                <a:cs typeface="Arial" charset="0"/>
              </a:rPr>
              <a:t>alent 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4352" y="2010750"/>
            <a:ext cx="1114096" cy="54326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srgbClr val="FF8301"/>
                </a:solidFill>
                <a:latin typeface="Arial" charset="0"/>
                <a:ea typeface="Arial" charset="0"/>
                <a:cs typeface="Arial" charset="0"/>
              </a:rPr>
              <a:t>Network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4848" y="1905748"/>
            <a:ext cx="1114096" cy="54326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srgbClr val="FF8301"/>
                </a:solidFill>
                <a:latin typeface="Arial" charset="0"/>
                <a:ea typeface="Arial" charset="0"/>
                <a:cs typeface="Arial" charset="0"/>
              </a:rPr>
              <a:t>Video Source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5678" y="2165182"/>
            <a:ext cx="1114096" cy="543264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1400" b="1" dirty="0" smtClean="0">
                <a:solidFill>
                  <a:srgbClr val="FF8301"/>
                </a:solidFill>
                <a:latin typeface="Arial" charset="0"/>
                <a:ea typeface="Arial" charset="0"/>
                <a:cs typeface="Arial" charset="0"/>
              </a:rPr>
              <a:t>Power Source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2349" y="4666592"/>
            <a:ext cx="7667302" cy="60960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rPr>
              <a:t>Four cords to connect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985" y="3159872"/>
            <a:ext cx="4297629" cy="2843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085" y="292307"/>
            <a:ext cx="7867338" cy="601425"/>
          </a:xfrm>
        </p:spPr>
        <p:txBody>
          <a:bodyPr/>
          <a:lstStyle/>
          <a:p>
            <a:r>
              <a:rPr lang="en-US" dirty="0" smtClean="0"/>
              <a:t>Turn it on and Register it Once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7048" y="1181594"/>
            <a:ext cx="2774731" cy="451435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Press the Power Button and let it boot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From any computer, navigate to </a:t>
            </a:r>
            <a:r>
              <a:rPr lang="en-US" sz="1600" u="sng" dirty="0" err="1" smtClean="0">
                <a:solidFill>
                  <a:srgbClr val="0070C0"/>
                </a:solidFill>
              </a:rPr>
              <a:t>clearcaster.wowza.com</a:t>
            </a:r>
            <a:endParaRPr lang="en-US" sz="1600" u="sng" dirty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Log in using your </a:t>
            </a:r>
            <a:r>
              <a:rPr lang="en-US" sz="1600" dirty="0"/>
              <a:t>W</a:t>
            </a:r>
            <a:r>
              <a:rPr lang="en-US" sz="1600" dirty="0" smtClean="0"/>
              <a:t>owza credentials (sent to your email)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Register the ClearCaster using the pairing code displayed in the LCD or Talent View screens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Name your ClearCaster and accept the user’ license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72985" y="872818"/>
            <a:ext cx="4574189" cy="1625180"/>
            <a:chOff x="5281454" y="4585541"/>
            <a:chExt cx="4574189" cy="1625180"/>
          </a:xfrm>
        </p:grpSpPr>
        <p:sp>
          <p:nvSpPr>
            <p:cNvPr id="9" name="TextBox 8"/>
            <p:cNvSpPr txBox="1"/>
            <p:nvPr/>
          </p:nvSpPr>
          <p:spPr>
            <a:xfrm>
              <a:off x="6438687" y="4585541"/>
              <a:ext cx="2259724" cy="308776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rmAutofit fontScale="850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</a:rPr>
                <a:t>ClearCaster LCD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454" y="4898710"/>
              <a:ext cx="4574189" cy="131201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691937" y="2851095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Remote Computer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146" y="3354742"/>
            <a:ext cx="2932074" cy="981489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235315" y="2037324"/>
            <a:ext cx="2924069" cy="1808162"/>
          </a:xfrm>
          <a:custGeom>
            <a:avLst/>
            <a:gdLst>
              <a:gd name="connsiteX0" fmla="*/ 942975 w 2774087"/>
              <a:gd name="connsiteY0" fmla="*/ 0 h 1943100"/>
              <a:gd name="connsiteX1" fmla="*/ 2757488 w 2774087"/>
              <a:gd name="connsiteY1" fmla="*/ 1300162 h 1943100"/>
              <a:gd name="connsiteX2" fmla="*/ 0 w 2774087"/>
              <a:gd name="connsiteY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4087" h="1943100">
                <a:moveTo>
                  <a:pt x="942975" y="0"/>
                </a:moveTo>
                <a:cubicBezTo>
                  <a:pt x="1928812" y="488156"/>
                  <a:pt x="2914650" y="976312"/>
                  <a:pt x="2757488" y="1300162"/>
                </a:cubicBezTo>
                <a:cubicBezTo>
                  <a:pt x="2600326" y="1624012"/>
                  <a:pt x="0" y="1943100"/>
                  <a:pt x="0" y="1943100"/>
                </a:cubicBezTo>
              </a:path>
            </a:pathLst>
          </a:custGeom>
          <a:noFill/>
          <a:ln w="44450">
            <a:solidFill>
              <a:srgbClr val="FF830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348155" y="872818"/>
            <a:ext cx="3745324" cy="3152158"/>
            <a:chOff x="8348155" y="872818"/>
            <a:chExt cx="3745324" cy="31521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48155" y="1181594"/>
              <a:ext cx="3745324" cy="284338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094130" y="872818"/>
              <a:ext cx="2259724" cy="308776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rmAutofit fontScale="850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</a:rPr>
                <a:t>Talent View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3728" y="1413722"/>
              <a:ext cx="3337560" cy="1877378"/>
            </a:xfrm>
            <a:prstGeom prst="rect">
              <a:avLst/>
            </a:prstGeom>
          </p:spPr>
        </p:pic>
      </p:grpSp>
      <p:sp>
        <p:nvSpPr>
          <p:cNvPr id="18" name="Freeform 17"/>
          <p:cNvSpPr/>
          <p:nvPr/>
        </p:nvSpPr>
        <p:spPr>
          <a:xfrm>
            <a:off x="5235315" y="2900364"/>
            <a:ext cx="4465897" cy="1109006"/>
          </a:xfrm>
          <a:custGeom>
            <a:avLst/>
            <a:gdLst>
              <a:gd name="connsiteX0" fmla="*/ 4300538 w 4300538"/>
              <a:gd name="connsiteY0" fmla="*/ 0 h 1157287"/>
              <a:gd name="connsiteX1" fmla="*/ 2843213 w 4300538"/>
              <a:gd name="connsiteY1" fmla="*/ 842962 h 1157287"/>
              <a:gd name="connsiteX2" fmla="*/ 0 w 4300538"/>
              <a:gd name="connsiteY2" fmla="*/ 1157287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0538" h="1157287">
                <a:moveTo>
                  <a:pt x="4300538" y="0"/>
                </a:moveTo>
                <a:cubicBezTo>
                  <a:pt x="3930253" y="325040"/>
                  <a:pt x="3559969" y="650081"/>
                  <a:pt x="2843213" y="842962"/>
                </a:cubicBezTo>
                <a:cubicBezTo>
                  <a:pt x="2126457" y="1035843"/>
                  <a:pt x="0" y="1157287"/>
                  <a:pt x="0" y="1157287"/>
                </a:cubicBezTo>
              </a:path>
            </a:pathLst>
          </a:custGeom>
          <a:noFill/>
          <a:ln w="44450">
            <a:solidFill>
              <a:srgbClr val="FF830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073" y="2218065"/>
            <a:ext cx="4297629" cy="28433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072" y="2218065"/>
            <a:ext cx="4297629" cy="2843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81" y="2418369"/>
            <a:ext cx="2924204" cy="1036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185" y="292307"/>
            <a:ext cx="7867338" cy="601425"/>
          </a:xfrm>
        </p:spPr>
        <p:txBody>
          <a:bodyPr/>
          <a:lstStyle/>
          <a:p>
            <a:r>
              <a:rPr lang="en-US" dirty="0" smtClean="0"/>
              <a:t>Pair it with Facebook for the First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7048" y="1181594"/>
            <a:ext cx="2774731" cy="451435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Option 1 for pairing: Pair it with Facebook from the Registration site.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Enter your Facebook credentials.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Confirm that it’s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Success!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54889" y="1909288"/>
            <a:ext cx="4297629" cy="3152158"/>
            <a:chOff x="7169156" y="2680757"/>
            <a:chExt cx="4297629" cy="31521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9156" y="2989534"/>
              <a:ext cx="4297629" cy="284338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88108" y="2680757"/>
              <a:ext cx="2259724" cy="308776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rmAutofit fontScale="850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</a:rPr>
                <a:t>Remote Computer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814025" y="1909288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Remote Computer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401592" y="2967093"/>
            <a:ext cx="493986" cy="672662"/>
          </a:xfrm>
          <a:prstGeom prst="rightArrow">
            <a:avLst>
              <a:gd name="adj1" fmla="val 50000"/>
              <a:gd name="adj2" fmla="val 58511"/>
            </a:avLst>
          </a:prstGeom>
          <a:solidFill>
            <a:srgbClr val="FF83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230568" y="2729868"/>
            <a:ext cx="665716" cy="271295"/>
          </a:xfrm>
          <a:prstGeom prst="roundRect">
            <a:avLst/>
          </a:prstGeom>
          <a:noFill/>
          <a:ln w="44450">
            <a:solidFill>
              <a:srgbClr val="FF83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84" y="2434065"/>
            <a:ext cx="2893903" cy="133271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492792" y="2986025"/>
            <a:ext cx="876693" cy="421765"/>
          </a:xfrm>
          <a:prstGeom prst="roundRect">
            <a:avLst/>
          </a:prstGeom>
          <a:noFill/>
          <a:ln w="44450">
            <a:solidFill>
              <a:srgbClr val="FF83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764" y="3268856"/>
            <a:ext cx="4666593" cy="3087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764" y="1095917"/>
            <a:ext cx="4793421" cy="1376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785" y="292307"/>
            <a:ext cx="7867338" cy="601425"/>
          </a:xfrm>
        </p:spPr>
        <p:txBody>
          <a:bodyPr/>
          <a:lstStyle/>
          <a:p>
            <a:r>
              <a:rPr lang="en-US" dirty="0" smtClean="0"/>
              <a:t>Or, Pair it with any Facebook account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7049" y="1114098"/>
            <a:ext cx="2774730" cy="458185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Option 2 for pairing: login to a Facebook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Once logged-in, navigate to </a:t>
            </a:r>
            <a:r>
              <a:rPr lang="en-US" sz="1600" dirty="0" err="1" smtClean="0"/>
              <a:t>facebook.com</a:t>
            </a:r>
            <a:r>
              <a:rPr lang="en-US" sz="1600" dirty="0" smtClean="0"/>
              <a:t>/device (as instructed in the LCD and Talent View screens)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Enter the number displayed in the LCD or the Talent View screens and hit enter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Hit the OK button at the prompt.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Success! </a:t>
            </a:r>
          </a:p>
          <a:p>
            <a:r>
              <a:rPr lang="en-US" sz="1600" dirty="0" smtClean="0"/>
              <a:t>NOTE: You only need to pair the ClearCaster with a Facebook account once.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56198" y="2998314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Remote Computer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457" y="813673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ClearCaster LCD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437190" y="787141"/>
            <a:ext cx="3745324" cy="3152158"/>
            <a:chOff x="8437191" y="136337"/>
            <a:chExt cx="3745324" cy="315215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37191" y="445113"/>
              <a:ext cx="3745324" cy="284338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183166" y="136337"/>
              <a:ext cx="2259724" cy="308776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rmAutofit fontScale="850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</a:rPr>
                <a:t>Talent View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3835" y="662610"/>
              <a:ext cx="3360847" cy="189047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050" y="3464866"/>
            <a:ext cx="3186904" cy="1805634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5748891" y="2007476"/>
            <a:ext cx="2519884" cy="1933903"/>
          </a:xfrm>
          <a:custGeom>
            <a:avLst/>
            <a:gdLst>
              <a:gd name="connsiteX0" fmla="*/ 609600 w 2372472"/>
              <a:gd name="connsiteY0" fmla="*/ 0 h 1933903"/>
              <a:gd name="connsiteX1" fmla="*/ 2364828 w 2372472"/>
              <a:gd name="connsiteY1" fmla="*/ 1471448 h 1933903"/>
              <a:gd name="connsiteX2" fmla="*/ 0 w 2372472"/>
              <a:gd name="connsiteY2" fmla="*/ 1933903 h 193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472" h="1933903">
                <a:moveTo>
                  <a:pt x="609600" y="0"/>
                </a:moveTo>
                <a:cubicBezTo>
                  <a:pt x="1538014" y="574565"/>
                  <a:pt x="2466428" y="1149131"/>
                  <a:pt x="2364828" y="1471448"/>
                </a:cubicBezTo>
                <a:cubicBezTo>
                  <a:pt x="2263228" y="1793765"/>
                  <a:pt x="0" y="1933903"/>
                  <a:pt x="0" y="1933903"/>
                </a:cubicBezTo>
              </a:path>
            </a:pathLst>
          </a:custGeom>
          <a:noFill/>
          <a:ln w="44450">
            <a:solidFill>
              <a:srgbClr val="FF830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748892" y="2911366"/>
            <a:ext cx="4225426" cy="1338921"/>
          </a:xfrm>
          <a:custGeom>
            <a:avLst/>
            <a:gdLst>
              <a:gd name="connsiteX0" fmla="*/ 4004441 w 4004441"/>
              <a:gd name="connsiteY0" fmla="*/ 0 h 1338921"/>
              <a:gd name="connsiteX1" fmla="*/ 2984938 w 4004441"/>
              <a:gd name="connsiteY1" fmla="*/ 1261241 h 1338921"/>
              <a:gd name="connsiteX2" fmla="*/ 0 w 4004441"/>
              <a:gd name="connsiteY2" fmla="*/ 1208689 h 133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4441" h="1338921">
                <a:moveTo>
                  <a:pt x="4004441" y="0"/>
                </a:moveTo>
                <a:cubicBezTo>
                  <a:pt x="3828393" y="529896"/>
                  <a:pt x="3652345" y="1059793"/>
                  <a:pt x="2984938" y="1261241"/>
                </a:cubicBezTo>
                <a:cubicBezTo>
                  <a:pt x="2317531" y="1462689"/>
                  <a:pt x="0" y="1208689"/>
                  <a:pt x="0" y="1208689"/>
                </a:cubicBezTo>
              </a:path>
            </a:pathLst>
          </a:custGeom>
          <a:noFill/>
          <a:ln w="44450">
            <a:solidFill>
              <a:srgbClr val="FF8301"/>
            </a:solidFill>
            <a:headEnd type="oval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739" y="4117548"/>
            <a:ext cx="6728522" cy="22069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081" y="1238502"/>
            <a:ext cx="1689100" cy="168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423" y="1191162"/>
            <a:ext cx="1689100" cy="168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5662" y="2880262"/>
            <a:ext cx="2311400" cy="6858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rgbClr val="5A5D5F"/>
                </a:solidFill>
              </a:rPr>
              <a:t>Barry Owen</a:t>
            </a:r>
          </a:p>
          <a:p>
            <a:pPr algn="ctr"/>
            <a:r>
              <a:rPr lang="en-US" sz="2000" dirty="0" smtClean="0">
                <a:solidFill>
                  <a:srgbClr val="5A5D5F"/>
                </a:solidFill>
              </a:rPr>
              <a:t>VP of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8273" y="2880262"/>
            <a:ext cx="2311400" cy="6858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rgbClr val="5A5D5F"/>
                </a:solidFill>
              </a:rPr>
              <a:t>Evan Paul</a:t>
            </a:r>
          </a:p>
          <a:p>
            <a:pPr algn="ctr"/>
            <a:r>
              <a:rPr lang="en-US" sz="2000" dirty="0" smtClean="0">
                <a:solidFill>
                  <a:srgbClr val="5A5D5F"/>
                </a:solidFill>
              </a:rPr>
              <a:t>Dir. of Product </a:t>
            </a:r>
            <a:r>
              <a:rPr lang="en-US" sz="2000" dirty="0" err="1" smtClean="0">
                <a:solidFill>
                  <a:srgbClr val="5A5D5F"/>
                </a:solidFill>
              </a:rPr>
              <a:t>Mktg</a:t>
            </a:r>
            <a:endParaRPr lang="en-US" sz="2000" dirty="0" smtClean="0">
              <a:solidFill>
                <a:srgbClr val="5A5D5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0300" y="3638144"/>
            <a:ext cx="2311400" cy="6858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5A5D5F"/>
                </a:solidFill>
              </a:rPr>
              <a:t>Wowza ClearCaster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616" y="1215171"/>
            <a:ext cx="1692223" cy="16922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9589" y="2880262"/>
            <a:ext cx="2311400" cy="6858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lnSpcReduction="10000"/>
          </a:bodyPr>
          <a:lstStyle/>
          <a:p>
            <a:pPr algn="ctr"/>
            <a:r>
              <a:rPr lang="en-US" sz="2000" b="1" dirty="0" smtClean="0">
                <a:solidFill>
                  <a:srgbClr val="5A5D5F"/>
                </a:solidFill>
              </a:rPr>
              <a:t>James Jackson</a:t>
            </a:r>
          </a:p>
          <a:p>
            <a:pPr algn="ctr"/>
            <a:r>
              <a:rPr lang="en-US" sz="2000" dirty="0" smtClean="0">
                <a:solidFill>
                  <a:srgbClr val="5A5D5F"/>
                </a:solidFill>
              </a:rPr>
              <a:t>Dir. of Product </a:t>
            </a:r>
            <a:r>
              <a:rPr lang="en-US" sz="2000" dirty="0" err="1" smtClean="0">
                <a:solidFill>
                  <a:srgbClr val="5A5D5F"/>
                </a:solidFill>
              </a:rPr>
              <a:t>Mktg</a:t>
            </a:r>
            <a:endParaRPr lang="en-US" sz="2000" dirty="0" smtClean="0">
              <a:solidFill>
                <a:srgbClr val="5A5D5F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285" y="292307"/>
            <a:ext cx="7867338" cy="6014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Start a Live Stream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7784" y="1115568"/>
            <a:ext cx="2689443" cy="426256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Talent View: Off Air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From any computer logged into Facebook, click on the ”Go Live” icon or navigate to </a:t>
            </a:r>
            <a:r>
              <a:rPr lang="en-US" sz="1500" u="sng" dirty="0" err="1" smtClean="0">
                <a:solidFill>
                  <a:srgbClr val="0070C0"/>
                </a:solidFill>
              </a:rPr>
              <a:t>facebook.com</a:t>
            </a:r>
            <a:r>
              <a:rPr lang="en-US" sz="1500" u="sng" dirty="0" smtClean="0">
                <a:solidFill>
                  <a:srgbClr val="0070C0"/>
                </a:solidFill>
              </a:rPr>
              <a:t>/live/create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the blue “Create Live Stream” 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Choose your ClearCaster from the encoder drop down section, give your stream a title and a description and choose your privacy settings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Talent </a:t>
            </a:r>
            <a:r>
              <a:rPr lang="en-US" sz="1600" dirty="0" smtClean="0"/>
              <a:t>View: Preview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Hit the “Go Live”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1733" y="451859"/>
            <a:ext cx="3745324" cy="2843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7708" y="143083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Talent View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71474" y="3318505"/>
            <a:ext cx="4297629" cy="3152158"/>
            <a:chOff x="3473765" y="3281442"/>
            <a:chExt cx="4297629" cy="31521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73765" y="3590219"/>
              <a:ext cx="4297629" cy="284338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492717" y="3281442"/>
              <a:ext cx="2259724" cy="308776"/>
            </a:xfrm>
            <a:prstGeom prst="rect">
              <a:avLst/>
            </a:prstGeom>
          </p:spPr>
          <p:txBody>
            <a:bodyPr vert="horz" wrap="square" lIns="91440" tIns="45720" rIns="91440" bIns="45720" rtlCol="0" anchor="b" anchorCtr="0">
              <a:normAutofit fontScale="85000" lnSpcReduction="20000"/>
            </a:bodyPr>
            <a:lstStyle/>
            <a:p>
              <a:pPr algn="ctr"/>
              <a:r>
                <a:rPr lang="en-US" sz="2000" b="1" dirty="0" smtClean="0">
                  <a:solidFill>
                    <a:schemeClr val="bg1">
                      <a:lumMod val="65000"/>
                    </a:schemeClr>
                  </a:solidFill>
                </a:rPr>
                <a:t>Remote Computer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9399" y="3798423"/>
              <a:ext cx="2934574" cy="1666956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5280184" y="4413408"/>
              <a:ext cx="665716" cy="358289"/>
            </a:xfrm>
            <a:prstGeom prst="roundRect">
              <a:avLst/>
            </a:prstGeom>
            <a:noFill/>
            <a:ln w="44450">
              <a:solidFill>
                <a:srgbClr val="FF83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94371" y="3305647"/>
            <a:ext cx="4297629" cy="3152158"/>
            <a:chOff x="8100634" y="1724851"/>
            <a:chExt cx="4297629" cy="3152158"/>
          </a:xfrm>
        </p:grpSpPr>
        <p:grpSp>
          <p:nvGrpSpPr>
            <p:cNvPr id="23" name="Group 22"/>
            <p:cNvGrpSpPr/>
            <p:nvPr/>
          </p:nvGrpSpPr>
          <p:grpSpPr>
            <a:xfrm>
              <a:off x="8100634" y="1724851"/>
              <a:ext cx="4297629" cy="3152158"/>
              <a:chOff x="7379365" y="708686"/>
              <a:chExt cx="4297629" cy="315215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7379365" y="708686"/>
                <a:ext cx="4297629" cy="3152158"/>
                <a:chOff x="7190178" y="1124607"/>
                <a:chExt cx="4297629" cy="3152158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190178" y="1433384"/>
                  <a:ext cx="4297629" cy="2843381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8209130" y="1124607"/>
                  <a:ext cx="2259724" cy="308776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b" anchorCtr="0">
                  <a:normAutofit fontScale="85000" lnSpcReduction="20000"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Remote Computer</a:t>
                  </a: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778" y="1627890"/>
                  <a:ext cx="2861063" cy="1651337"/>
                </a:xfrm>
                <a:prstGeom prst="rect">
                  <a:avLst/>
                </a:prstGeom>
              </p:spPr>
            </p:pic>
          </p:grpSp>
          <p:sp>
            <p:nvSpPr>
              <p:cNvPr id="15" name="Rounded Rectangle 14"/>
              <p:cNvSpPr/>
              <p:nvPr/>
            </p:nvSpPr>
            <p:spPr>
              <a:xfrm>
                <a:off x="10057487" y="1005094"/>
                <a:ext cx="1030014" cy="2020192"/>
              </a:xfrm>
              <a:prstGeom prst="roundRect">
                <a:avLst/>
              </a:prstGeom>
              <a:noFill/>
              <a:ln w="44450">
                <a:solidFill>
                  <a:srgbClr val="FF830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>
              <a:off x="11262238" y="3674509"/>
              <a:ext cx="438912" cy="208205"/>
            </a:xfrm>
            <a:prstGeom prst="roundRect">
              <a:avLst>
                <a:gd name="adj" fmla="val 5736"/>
              </a:avLst>
            </a:prstGeom>
            <a:noFill/>
            <a:ln w="44450">
              <a:solidFill>
                <a:srgbClr val="FF83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7577644" y="4182389"/>
            <a:ext cx="493986" cy="672662"/>
          </a:xfrm>
          <a:prstGeom prst="rightArrow">
            <a:avLst>
              <a:gd name="adj1" fmla="val 50000"/>
              <a:gd name="adj2" fmla="val 58511"/>
            </a:avLst>
          </a:prstGeom>
          <a:solidFill>
            <a:srgbClr val="FF83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358" y="472345"/>
            <a:ext cx="3745324" cy="28433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86025" y="173648"/>
            <a:ext cx="1256426" cy="308776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Talent View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7587164" y="1277247"/>
            <a:ext cx="493986" cy="672662"/>
          </a:xfrm>
          <a:prstGeom prst="rightArrow">
            <a:avLst>
              <a:gd name="adj1" fmla="val 50000"/>
              <a:gd name="adj2" fmla="val 58511"/>
            </a:avLst>
          </a:prstGeom>
          <a:solidFill>
            <a:srgbClr val="FF83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122" y="676645"/>
            <a:ext cx="3344633" cy="1881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112" y="685836"/>
            <a:ext cx="3346252" cy="18822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385" y="292307"/>
            <a:ext cx="7867338" cy="601425"/>
          </a:xfrm>
        </p:spPr>
        <p:txBody>
          <a:bodyPr/>
          <a:lstStyle/>
          <a:p>
            <a:r>
              <a:rPr lang="en-US" dirty="0" smtClean="0"/>
              <a:t>You’re Live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2357738"/>
            <a:ext cx="2678934" cy="33382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Frame-accurate Countdown Clock counts you down from three to show when you’re live.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Talent View: On air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Comments and </a:t>
            </a:r>
            <a:r>
              <a:rPr lang="en-US" sz="1600" dirty="0" err="1" smtClean="0"/>
              <a:t>Emojis</a:t>
            </a:r>
            <a:r>
              <a:rPr lang="en-US" sz="1600" dirty="0" smtClean="0"/>
              <a:t> (Live Reactions) are displayed on the Talent View in real-time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023" y="2357738"/>
            <a:ext cx="3745324" cy="28433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2998" y="2048962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Talent View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1877" y="2357738"/>
            <a:ext cx="3745324" cy="2843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7852" y="2048962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Talent View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556938" y="3174124"/>
            <a:ext cx="493986" cy="672662"/>
          </a:xfrm>
          <a:prstGeom prst="rightArrow">
            <a:avLst>
              <a:gd name="adj1" fmla="val 50000"/>
              <a:gd name="adj2" fmla="val 58511"/>
            </a:avLst>
          </a:prstGeom>
          <a:solidFill>
            <a:srgbClr val="FF830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464" y="2569181"/>
            <a:ext cx="3375846" cy="1898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24" y="2573704"/>
            <a:ext cx="3371292" cy="18963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785" y="292307"/>
            <a:ext cx="7867338" cy="601425"/>
          </a:xfrm>
        </p:spPr>
        <p:txBody>
          <a:bodyPr/>
          <a:lstStyle/>
          <a:p>
            <a:r>
              <a:rPr lang="en-US" dirty="0" smtClean="0"/>
              <a:t>Stop the Broadcast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6" y="3022600"/>
            <a:ext cx="2689443" cy="26733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When you’re ready to end the broadcast click on the finish button.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792" y="2141906"/>
            <a:ext cx="4297629" cy="2843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4744" y="1833129"/>
            <a:ext cx="2259724" cy="308776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 fontScale="85000" lnSpcReduction="20000"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Remote Computer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598" y="2318671"/>
            <a:ext cx="2974146" cy="177723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197786" y="3838525"/>
            <a:ext cx="304295" cy="303059"/>
          </a:xfrm>
          <a:prstGeom prst="ellipse">
            <a:avLst/>
          </a:prstGeom>
          <a:noFill/>
          <a:ln w="44450">
            <a:solidFill>
              <a:srgbClr val="FF83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85" y="292307"/>
            <a:ext cx="7867338" cy="601425"/>
          </a:xfrm>
        </p:spPr>
        <p:txBody>
          <a:bodyPr/>
          <a:lstStyle/>
          <a:p>
            <a:r>
              <a:rPr lang="en-US" dirty="0" smtClean="0"/>
              <a:t>Follower-Driven Broadcasts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5705475" cy="426256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Powers the next generation of follower-directed content.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Generate follower engagement </a:t>
            </a:r>
            <a:r>
              <a:rPr lang="en-US" dirty="0" smtClean="0"/>
              <a:t>and </a:t>
            </a:r>
            <a:r>
              <a:rPr lang="en-US" dirty="0"/>
              <a:t>create more loyal fans by leveraging Facebook Live Reactions.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Talent View functionality gives on-camera personalities the ability to see exactly what your followers see.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Plug Into </a:t>
            </a:r>
            <a:r>
              <a:rPr lang="en-US" dirty="0" smtClean="0"/>
              <a:t>the promise of Facebook </a:t>
            </a:r>
            <a:r>
              <a:rPr lang="en-US" dirty="0"/>
              <a:t>Live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231" y="1749838"/>
            <a:ext cx="4879923" cy="406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981" y="1333500"/>
            <a:ext cx="6463142" cy="4813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85" y="292307"/>
            <a:ext cx="7867338" cy="601425"/>
          </a:xfrm>
        </p:spPr>
        <p:txBody>
          <a:bodyPr/>
          <a:lstStyle/>
          <a:p>
            <a:r>
              <a:rPr lang="en-US" dirty="0" smtClean="0"/>
              <a:t>Professional Productions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6188075" cy="426256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Eliminate awkward pauses </a:t>
            </a:r>
            <a:r>
              <a:rPr lang="en-US" dirty="0" smtClean="0"/>
              <a:t>with </a:t>
            </a:r>
            <a:r>
              <a:rPr lang="en-US" dirty="0"/>
              <a:t>an </a:t>
            </a:r>
            <a:r>
              <a:rPr lang="en-US" dirty="0" smtClean="0"/>
              <a:t>frame-accurate </a:t>
            </a:r>
            <a:r>
              <a:rPr lang="en-US" dirty="0"/>
              <a:t>countdown </a:t>
            </a:r>
            <a:r>
              <a:rPr lang="en-US" dirty="0" smtClean="0"/>
              <a:t>clock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SDI input for your professional-grade equipment.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Rack-mounted appliance that easily connects to editing bays and live production </a:t>
            </a:r>
            <a:r>
              <a:rPr lang="en-US" dirty="0" smtClean="0"/>
              <a:t>studios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Leverage Facebook </a:t>
            </a:r>
            <a:r>
              <a:rPr lang="en-US" dirty="0"/>
              <a:t>Live while meeting your high-definition broadcast standards.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Remote access web </a:t>
            </a:r>
            <a:r>
              <a:rPr lang="en-US" dirty="0"/>
              <a:t>app </a:t>
            </a:r>
            <a:r>
              <a:rPr lang="en-US" dirty="0" smtClean="0"/>
              <a:t>for easy management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285" y="292307"/>
            <a:ext cx="7867338" cy="601425"/>
          </a:xfrm>
        </p:spPr>
        <p:txBody>
          <a:bodyPr/>
          <a:lstStyle/>
          <a:p>
            <a:r>
              <a:rPr lang="en-US" dirty="0" smtClean="0"/>
              <a:t>Expert Support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6861175" cy="4262567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</a:pPr>
            <a:r>
              <a:rPr lang="en-US" dirty="0" smtClean="0"/>
              <a:t>INCLUDED: </a:t>
            </a:r>
            <a:r>
              <a:rPr lang="en-US" dirty="0"/>
              <a:t>3 years of Hardware and Software Maintenance &amp; </a:t>
            </a:r>
            <a:r>
              <a:rPr lang="en-US" dirty="0" smtClean="0"/>
              <a:t>Support</a:t>
            </a:r>
            <a:endParaRPr lang="en-US" dirty="0"/>
          </a:p>
          <a:p>
            <a:pPr marL="342900" lvl="1" indent="-342900">
              <a:spcBef>
                <a:spcPts val="1000"/>
              </a:spcBef>
            </a:pPr>
            <a:r>
              <a:rPr lang="en-US" dirty="0"/>
              <a:t>24/7 phone, chat and email </a:t>
            </a:r>
            <a:r>
              <a:rPr lang="en-US" dirty="0" smtClean="0"/>
              <a:t>support</a:t>
            </a:r>
            <a:endParaRPr lang="en-US" dirty="0"/>
          </a:p>
          <a:p>
            <a:pPr marL="342900" lvl="1" indent="-342900">
              <a:spcBef>
                <a:spcPts val="1000"/>
              </a:spcBef>
            </a:pPr>
            <a:r>
              <a:rPr lang="en-US" dirty="0" smtClean="0"/>
              <a:t>Keep </a:t>
            </a:r>
            <a:r>
              <a:rPr lang="en-US" dirty="0"/>
              <a:t>ClearCaster plugged in, and we’ll handle the </a:t>
            </a:r>
            <a:r>
              <a:rPr lang="en-US" dirty="0" smtClean="0"/>
              <a:t>updates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82" y="3790951"/>
            <a:ext cx="5944681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9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Workflows – Two Camera Setup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1196527"/>
            <a:ext cx="9194800" cy="4839368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Workflows - Studio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77" y="1185304"/>
            <a:ext cx="9364647" cy="4879474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Want to learn more?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5883275" cy="426256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err="1" smtClean="0"/>
              <a:t>www.wowza.com</a:t>
            </a:r>
            <a:r>
              <a:rPr lang="en-US" dirty="0" smtClean="0"/>
              <a:t>/products/</a:t>
            </a:r>
            <a:r>
              <a:rPr lang="en-US" dirty="0" err="1" smtClean="0"/>
              <a:t>clearcaster</a:t>
            </a:r>
            <a:endParaRPr lang="en-US" dirty="0" smtClean="0"/>
          </a:p>
          <a:p>
            <a:pPr marL="1028700" lvl="1" indent="-342900">
              <a:buFont typeface="Arial" charset="0"/>
              <a:buChar char="•"/>
            </a:pPr>
            <a:r>
              <a:rPr lang="en-US" sz="2200" dirty="0" smtClean="0"/>
              <a:t>Watch a demonstration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Join us at one of our Roadshows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200" dirty="0" smtClean="0"/>
              <a:t>San Francisco – October 26</a:t>
            </a:r>
            <a:r>
              <a:rPr lang="en-US" sz="2200" baseline="30000" dirty="0" smtClean="0"/>
              <a:t>th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200" dirty="0" smtClean="0"/>
              <a:t>New York – November 9</a:t>
            </a:r>
            <a:r>
              <a:rPr lang="en-US" sz="2200" baseline="30000" dirty="0" smtClean="0"/>
              <a:t>th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200" dirty="0" smtClean="0"/>
              <a:t>Los Angeles – November 16</a:t>
            </a:r>
            <a:r>
              <a:rPr lang="en-US" sz="2200" baseline="30000" dirty="0" smtClean="0"/>
              <a:t>th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Check out our Facebook Live series, </a:t>
            </a:r>
            <a:r>
              <a:rPr lang="en-US" i="1" dirty="0" smtClean="0"/>
              <a:t>Going Live with Wowza</a:t>
            </a:r>
          </a:p>
          <a:p>
            <a:pPr marL="1028700" lvl="1" indent="-342900">
              <a:buFont typeface="Arial" charset="0"/>
              <a:buChar char="•"/>
            </a:pPr>
            <a:r>
              <a:rPr lang="en-US" sz="2200" dirty="0" smtClean="0"/>
              <a:t>Thursday afternoons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Streaming Media West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And of course, ask questions now!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44" y="1917699"/>
            <a:ext cx="4817456" cy="3583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Facebook Live Streaming Benchmark Report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1825" y="1433384"/>
            <a:ext cx="6873875" cy="4262567"/>
          </a:xfrm>
        </p:spPr>
        <p:txBody>
          <a:bodyPr/>
          <a:lstStyle/>
          <a:p>
            <a:r>
              <a:rPr lang="en-US" sz="2000" b="1" dirty="0" smtClean="0"/>
              <a:t>Facebook </a:t>
            </a:r>
            <a:r>
              <a:rPr lang="en-US" sz="2000" b="1" dirty="0"/>
              <a:t>Live is becoming a dominant live-streaming video </a:t>
            </a:r>
            <a:r>
              <a:rPr lang="en-US" sz="2000" b="1" dirty="0" smtClean="0"/>
              <a:t>platform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Watched </a:t>
            </a:r>
            <a:r>
              <a:rPr lang="en-US" sz="2000" dirty="0"/>
              <a:t>by 80 percent of online </a:t>
            </a:r>
            <a:r>
              <a:rPr lang="en-US" sz="2000" dirty="0" smtClean="0"/>
              <a:t>audience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More </a:t>
            </a:r>
            <a:r>
              <a:rPr lang="en-US" sz="2000" dirty="0"/>
              <a:t>popular than streaming-video giant YouTube among weekly live-stream viewers. </a:t>
            </a: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Capture</a:t>
            </a:r>
            <a:r>
              <a:rPr lang="en-US" sz="2000" dirty="0"/>
              <a:t> audiences who are highly </a:t>
            </a:r>
            <a:r>
              <a:rPr lang="en-US" sz="2000" dirty="0" smtClean="0"/>
              <a:t>engaged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Viewers </a:t>
            </a:r>
            <a:r>
              <a:rPr lang="en-US" sz="2000" dirty="0"/>
              <a:t>on this channel watch live videos three times longer than pre-recorded </a:t>
            </a:r>
            <a:r>
              <a:rPr lang="en-US" sz="2000" dirty="0" smtClean="0"/>
              <a:t>video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Comment </a:t>
            </a:r>
            <a:r>
              <a:rPr lang="en-US" sz="2000" dirty="0"/>
              <a:t>on </a:t>
            </a:r>
            <a:r>
              <a:rPr lang="en-US" sz="2000" dirty="0" smtClean="0"/>
              <a:t>videos 10x more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 smtClean="0"/>
              <a:t>Wowza surveyed </a:t>
            </a:r>
            <a:r>
              <a:rPr lang="en-US" sz="2000" b="1" dirty="0"/>
              <a:t>over 700 video-streaming professionals across a range of industries. 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700" y="1437908"/>
            <a:ext cx="3314701" cy="4258044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Facebook Live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93732"/>
            <a:ext cx="9448800" cy="5314950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Facebook Live Report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93732"/>
            <a:ext cx="9448800" cy="5314950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Facebook Live Report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893732"/>
            <a:ext cx="9423400" cy="5300663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Facebook Live Report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93732"/>
            <a:ext cx="9448800" cy="5314950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Facebook Live Report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300" y="893732"/>
            <a:ext cx="9423400" cy="530066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Download the Facebook Live Report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2288105"/>
            <a:ext cx="5219700" cy="17419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701" y="1778587"/>
            <a:ext cx="3991494" cy="4380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7841" y="1703330"/>
            <a:ext cx="4113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rgbClr val="FF8301"/>
                </a:solidFill>
              </a:rPr>
              <a:t>www.wowza.com</a:t>
            </a:r>
            <a:r>
              <a:rPr lang="en-US" sz="3200" b="1" dirty="0">
                <a:ln/>
                <a:solidFill>
                  <a:srgbClr val="FF8301"/>
                </a:solidFill>
              </a:rPr>
              <a:t>/blog</a:t>
            </a:r>
            <a:endParaRPr lang="en-US" sz="3600" b="1" cap="none" spc="0" dirty="0">
              <a:ln/>
              <a:solidFill>
                <a:srgbClr val="FF8301"/>
              </a:solidFill>
              <a:effectLst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72043" y="3502001"/>
            <a:ext cx="4340057" cy="1412889"/>
          </a:xfrm>
          <a:prstGeom prst="straightConnector1">
            <a:avLst/>
          </a:prstGeom>
          <a:ln w="76200">
            <a:solidFill>
              <a:srgbClr val="FF8301"/>
            </a:solidFill>
            <a:headEnd type="oval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828" y="6356350"/>
            <a:ext cx="4686153" cy="3651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2017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Wowza Media Systems, LLC. All rights reserved. Confidential &amp; Proprietary.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FFFF"/>
      </a:hlink>
      <a:folHlink>
        <a:srgbClr val="EEEEE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 anchorCtr="0">
        <a:normAutofit/>
      </a:bodyPr>
      <a:lstStyle>
        <a:defPPr>
          <a:defRPr sz="2000" dirty="0" smtClean="0">
            <a:solidFill>
              <a:srgbClr val="5A5D5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6214</TotalTime>
  <Words>1508</Words>
  <Application>Microsoft Macintosh PowerPoint</Application>
  <PresentationFormat>Widescreen</PresentationFormat>
  <Paragraphs>218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Bold</vt:lpstr>
      <vt:lpstr>Calibri</vt:lpstr>
      <vt:lpstr>Calibri Light</vt:lpstr>
      <vt:lpstr>LucidaGrande</vt:lpstr>
      <vt:lpstr>Museo Sans 300</vt:lpstr>
      <vt:lpstr>Museo Sans 500</vt:lpstr>
      <vt:lpstr>Rockwell Italic</vt:lpstr>
      <vt:lpstr>Arial</vt:lpstr>
      <vt:lpstr>Office Theme</vt:lpstr>
      <vt:lpstr>Wowza ClearCaster</vt:lpstr>
      <vt:lpstr>Introduction</vt:lpstr>
      <vt:lpstr>Facebook Live Streaming Benchmark Report</vt:lpstr>
      <vt:lpstr>Facebook Live Report</vt:lpstr>
      <vt:lpstr>Facebook Live Report</vt:lpstr>
      <vt:lpstr>Facebook Live Report</vt:lpstr>
      <vt:lpstr>Facebook Live Report</vt:lpstr>
      <vt:lpstr>Facebook Live Report</vt:lpstr>
      <vt:lpstr>Download the Facebook Live Report Now</vt:lpstr>
      <vt:lpstr>Unveiling the Wowza ClearCaster</vt:lpstr>
      <vt:lpstr>Wowza ClearCaster</vt:lpstr>
      <vt:lpstr>Improving the Success of Facebook Live Broadcasts</vt:lpstr>
      <vt:lpstr>Ensure Success</vt:lpstr>
      <vt:lpstr>Broadcast-Quality</vt:lpstr>
      <vt:lpstr>Incredibly Simple</vt:lpstr>
      <vt:lpstr>Plug ClearCaster In</vt:lpstr>
      <vt:lpstr>Turn it on and Register it Once</vt:lpstr>
      <vt:lpstr>Pair it with Facebook for the First Time</vt:lpstr>
      <vt:lpstr>Or, Pair it with any Facebook account</vt:lpstr>
      <vt:lpstr>Start a Live Stream</vt:lpstr>
      <vt:lpstr>You’re Live</vt:lpstr>
      <vt:lpstr>Stop the Broadcast</vt:lpstr>
      <vt:lpstr>Follower-Driven Broadcasts</vt:lpstr>
      <vt:lpstr>Professional Productions</vt:lpstr>
      <vt:lpstr>Expert Support</vt:lpstr>
      <vt:lpstr>Workflows – Two Camera Setup</vt:lpstr>
      <vt:lpstr>Workflows - Studio</vt:lpstr>
      <vt:lpstr>Want to learn more?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Calestar</dc:creator>
  <cp:keywords/>
  <dc:description/>
  <cp:lastModifiedBy>Evan Paul</cp:lastModifiedBy>
  <cp:revision>127</cp:revision>
  <cp:lastPrinted>2017-10-26T14:29:59Z</cp:lastPrinted>
  <dcterms:created xsi:type="dcterms:W3CDTF">2015-08-03T20:48:33Z</dcterms:created>
  <dcterms:modified xsi:type="dcterms:W3CDTF">2017-10-26T18:52:11Z</dcterms:modified>
  <cp:category/>
</cp:coreProperties>
</file>