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320" r:id="rId3"/>
    <p:sldId id="321" r:id="rId4"/>
    <p:sldId id="322" r:id="rId5"/>
    <p:sldId id="32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301"/>
    <a:srgbClr val="8A8C8C"/>
    <a:srgbClr val="7DC8FF"/>
    <a:srgbClr val="0181BC"/>
    <a:srgbClr val="5A5D5F"/>
    <a:srgbClr val="FAB728"/>
    <a:srgbClr val="FFB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854"/>
    <p:restoredTop sz="95673"/>
  </p:normalViewPr>
  <p:slideViewPr>
    <p:cSldViewPr snapToGrid="0" snapToObjects="1">
      <p:cViewPr>
        <p:scale>
          <a:sx n="100" d="100"/>
          <a:sy n="100" d="100"/>
        </p:scale>
        <p:origin x="12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5662D-C833-7248-A270-A1B2A1A80B3C}" type="datetimeFigureOut">
              <a:rPr lang="en-US" smtClean="0"/>
              <a:t>1/9/18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E79BC-67A7-9A48-A6AE-8A758EC0F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6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E79BC-67A7-9A48-A6AE-8A758EC0F49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30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E79BC-67A7-9A48-A6AE-8A758EC0F4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92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E79BC-67A7-9A48-A6AE-8A758EC0F4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03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E79BC-67A7-9A48-A6AE-8A758EC0F4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11" Type="http://schemas.openxmlformats.org/officeDocument/2006/relationships/hyperlink" Target="htttp://www.facebook.com/wowza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hyperlink" Target="http://www.wowza.com/" TargetMode="External"/><Relationship Id="rId17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9.png"/><Relationship Id="rId4" Type="http://schemas.openxmlformats.org/officeDocument/2006/relationships/image" Target="../media/image7.png"/><Relationship Id="rId5" Type="http://schemas.openxmlformats.org/officeDocument/2006/relationships/hyperlink" Target="http://www.twitter.com/wowzamedia" TargetMode="External"/><Relationship Id="rId6" Type="http://schemas.openxmlformats.org/officeDocument/2006/relationships/hyperlink" Target="http://www.youtube.com/user/wowzamedia" TargetMode="External"/><Relationship Id="rId7" Type="http://schemas.openxmlformats.org/officeDocument/2006/relationships/hyperlink" Target="http://www.facebook.com/wowza" TargetMode="External"/><Relationship Id="rId8" Type="http://schemas.openxmlformats.org/officeDocument/2006/relationships/hyperlink" Target="http://www.plus.google.com/+wowza/posts" TargetMode="External"/><Relationship Id="rId9" Type="http://schemas.openxmlformats.org/officeDocument/2006/relationships/hyperlink" Target="http://www.linkedin.com/company/wowza-media-systems" TargetMode="External"/><Relationship Id="rId10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59638"/>
            <a:ext cx="6158459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939313"/>
            <a:ext cx="6158459" cy="467792"/>
          </a:xfrm>
        </p:spPr>
        <p:txBody>
          <a:bodyPr>
            <a:noAutofit/>
          </a:bodyPr>
          <a:lstStyle>
            <a:lvl1pPr marL="0" indent="0" algn="l">
              <a:buNone/>
              <a:defRPr sz="2400" b="0" i="1">
                <a:solidFill>
                  <a:schemeClr val="bg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524000" y="4475108"/>
            <a:ext cx="6158459" cy="441325"/>
          </a:xfrm>
        </p:spPr>
        <p:txBody>
          <a:bodyPr>
            <a:noAutofit/>
          </a:bodyPr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6081" y="0"/>
            <a:ext cx="9824738" cy="447510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rot="10800000">
            <a:off x="2651131" y="2391130"/>
            <a:ext cx="9824738" cy="4470989"/>
          </a:xfrm>
          <a:prstGeom prst="rect">
            <a:avLst/>
          </a:prstGeom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1709" y="813751"/>
            <a:ext cx="2042852" cy="81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Grey Header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31825" y="1433384"/>
            <a:ext cx="11072329" cy="4262567"/>
          </a:xfrm>
        </p:spPr>
        <p:txBody>
          <a:bodyPr>
            <a:noAutofit/>
          </a:bodyPr>
          <a:lstStyle>
            <a:lvl1pPr marL="0" indent="0">
              <a:buClr>
                <a:srgbClr val="FF8301"/>
              </a:buClr>
              <a:buFontTx/>
              <a:buNone/>
              <a:defRPr sz="1400" b="0" i="0" baseline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833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Grey Header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151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hite Header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  <p:sp>
        <p:nvSpPr>
          <p:cNvPr id="8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31825" y="1433384"/>
            <a:ext cx="11072329" cy="4262567"/>
          </a:xfrm>
        </p:spPr>
        <p:txBody>
          <a:bodyPr>
            <a:noAutofit/>
          </a:bodyPr>
          <a:lstStyle>
            <a:lvl1pPr marL="0" indent="0">
              <a:buClr>
                <a:srgbClr val="FF8301"/>
              </a:buClr>
              <a:buFontTx/>
              <a:buNone/>
              <a:defRPr sz="1400" b="0" i="0" baseline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White Header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899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Header 1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5965825" y="2060878"/>
            <a:ext cx="6226175" cy="329045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2085" y="2600419"/>
            <a:ext cx="3445240" cy="1102151"/>
          </a:xfrm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31825" y="3852863"/>
            <a:ext cx="3444875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631825" y="1798550"/>
            <a:ext cx="4359900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9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Header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2085" y="2600419"/>
            <a:ext cx="3445240" cy="1102151"/>
          </a:xfrm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31825" y="3852863"/>
            <a:ext cx="3444875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31825" y="1798550"/>
            <a:ext cx="3444875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403186" y="3852863"/>
            <a:ext cx="3466649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403187" y="1798550"/>
            <a:ext cx="3466648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402790" y="2600325"/>
            <a:ext cx="3467045" cy="1101725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23"/>
          </p:nvPr>
        </p:nvSpPr>
        <p:spPr>
          <a:xfrm>
            <a:off x="8195301" y="1798550"/>
            <a:ext cx="3996700" cy="38974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8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Header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2084" y="2600419"/>
            <a:ext cx="5326506" cy="1102151"/>
          </a:xfrm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31825" y="3852863"/>
            <a:ext cx="5325942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31825" y="1798550"/>
            <a:ext cx="5325942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6423709" y="3852863"/>
            <a:ext cx="5223476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6423709" y="1798550"/>
            <a:ext cx="5223475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423285" y="2600325"/>
            <a:ext cx="5224073" cy="1101725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Bar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2165" y="2600419"/>
            <a:ext cx="3445240" cy="1102151"/>
          </a:xfrm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11905" y="3852863"/>
            <a:ext cx="3444875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11905" y="1798550"/>
            <a:ext cx="3444875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365710" y="3852863"/>
            <a:ext cx="3444875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65710" y="1798550"/>
            <a:ext cx="3444875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365315" y="2600325"/>
            <a:ext cx="3444875" cy="1101725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203192" y="3852863"/>
            <a:ext cx="3444875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203192" y="1798550"/>
            <a:ext cx="3444875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202797" y="2600325"/>
            <a:ext cx="3444875" cy="1101725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ey Bar 3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2000" cy="933555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2085" y="292307"/>
            <a:ext cx="7867338" cy="601425"/>
          </a:xfrm>
        </p:spPr>
        <p:txBody>
          <a:bodyPr anchor="t" anchorCtr="0">
            <a:normAutofit/>
          </a:bodyPr>
          <a:lstStyle>
            <a:lvl1pPr algn="l">
              <a:defRPr sz="24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2165" y="3537306"/>
            <a:ext cx="3445240" cy="1102151"/>
          </a:xfrm>
          <a:ln>
            <a:noFill/>
          </a:ln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11905" y="4789749"/>
            <a:ext cx="3444875" cy="1371211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11905" y="2735437"/>
            <a:ext cx="3444875" cy="651576"/>
          </a:xfrm>
        </p:spPr>
        <p:txBody>
          <a:bodyPr lIns="91440" rIns="9144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365710" y="4789749"/>
            <a:ext cx="3444875" cy="1371211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365710" y="2735437"/>
            <a:ext cx="3444875" cy="651576"/>
          </a:xfrm>
        </p:spPr>
        <p:txBody>
          <a:bodyPr lIns="91440" rIns="9144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4365315" y="3537211"/>
            <a:ext cx="3444875" cy="110172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203192" y="4789749"/>
            <a:ext cx="3444875" cy="1371211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8203192" y="2735437"/>
            <a:ext cx="3444875" cy="651576"/>
          </a:xfrm>
        </p:spPr>
        <p:txBody>
          <a:bodyPr lIns="91440" rIns="91440">
            <a:noAutofit/>
          </a:bodyPr>
          <a:lstStyle>
            <a:lvl1pPr marL="0" indent="0">
              <a:buClr>
                <a:srgbClr val="FF8301"/>
              </a:buClr>
              <a:buNone/>
              <a:defRPr sz="16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8202797" y="3537211"/>
            <a:ext cx="3444875" cy="110172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21"/>
          </p:nvPr>
        </p:nvSpPr>
        <p:spPr>
          <a:xfrm>
            <a:off x="4365315" y="1198998"/>
            <a:ext cx="3444875" cy="140176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8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22"/>
          </p:nvPr>
        </p:nvSpPr>
        <p:spPr>
          <a:xfrm>
            <a:off x="8202796" y="1198998"/>
            <a:ext cx="3444875" cy="140176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8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23"/>
          </p:nvPr>
        </p:nvSpPr>
        <p:spPr>
          <a:xfrm>
            <a:off x="511905" y="1198998"/>
            <a:ext cx="3444875" cy="1401763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8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2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22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- Grey Backgrou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507061" y="5203576"/>
            <a:ext cx="9180926" cy="716777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” and other identified trademarks are either registered or claimed trademarks of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Media Systems, LLC; </a:t>
            </a:r>
          </a:p>
          <a:p>
            <a:pPr algn="ctr">
              <a:lnSpc>
                <a:spcPct val="150000"/>
              </a:lnSpc>
            </a:pP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visit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wowza.com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/legal/trademarks for more information. Third-party trademarks are property of their respective owners; </a:t>
            </a:r>
            <a:b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their use does not imply endorsement of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products or services by the trademark owner.</a:t>
            </a:r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1738064" y="4981281"/>
            <a:ext cx="872507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4892" y="1243378"/>
            <a:ext cx="2824550" cy="112982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2389707" y="4236890"/>
            <a:ext cx="4056068" cy="23036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l"/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www.twitter.com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/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wowzamedia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6321641" y="3592210"/>
            <a:ext cx="4006588" cy="23036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l"/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6"/>
              </a:rPr>
              <a:t>www.youtube.com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6"/>
              </a:rPr>
              <a:t>/user/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6"/>
              </a:rPr>
              <a:t>wowzamedia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 userDrawn="1"/>
        </p:nvSpPr>
        <p:spPr>
          <a:xfrm>
            <a:off x="2372196" y="3576710"/>
            <a:ext cx="4208490" cy="23036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l"/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7"/>
              </a:rPr>
              <a:t>www.facebook.com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7"/>
              </a:rPr>
              <a:t>/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7"/>
              </a:rPr>
              <a:t>wowza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TextBox 33"/>
          <p:cNvSpPr txBox="1"/>
          <p:nvPr userDrawn="1"/>
        </p:nvSpPr>
        <p:spPr>
          <a:xfrm>
            <a:off x="6321640" y="4241187"/>
            <a:ext cx="5178381" cy="41066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l"/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www.plus.google.com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/+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wowza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8"/>
              </a:rPr>
              <a:t>/posts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TextBox 34"/>
          <p:cNvSpPr txBox="1"/>
          <p:nvPr userDrawn="1"/>
        </p:nvSpPr>
        <p:spPr>
          <a:xfrm>
            <a:off x="6321640" y="2959733"/>
            <a:ext cx="4830323" cy="230366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noAutofit/>
          </a:bodyPr>
          <a:lstStyle/>
          <a:p>
            <a:pPr algn="l"/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9"/>
              </a:rPr>
              <a:t>www.linkedin.com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9"/>
              </a:rPr>
              <a:t>/company/</a:t>
            </a:r>
            <a:r>
              <a:rPr lang="en-US" sz="16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9"/>
              </a:rPr>
              <a:t>wowza</a:t>
            </a:r>
            <a:r>
              <a:rPr lang="en-US" sz="1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9"/>
              </a:rPr>
              <a:t>-media-systems</a:t>
            </a:r>
            <a:endParaRPr lang="en-US" sz="16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6" name="Picture 35">
            <a:hlinkClick r:id="rId8"/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9871" y="4122863"/>
            <a:ext cx="528992" cy="528992"/>
          </a:xfrm>
          <a:prstGeom prst="rect">
            <a:avLst/>
          </a:prstGeom>
        </p:spPr>
      </p:pic>
      <p:pic>
        <p:nvPicPr>
          <p:cNvPr id="37" name="Picture 36">
            <a:hlinkClick r:id="rId11" action="ppaction://hlinkfile"/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3231" y="3455732"/>
            <a:ext cx="528992" cy="528992"/>
          </a:xfrm>
          <a:prstGeom prst="rect">
            <a:avLst/>
          </a:prstGeom>
        </p:spPr>
      </p:pic>
      <p:pic>
        <p:nvPicPr>
          <p:cNvPr id="38" name="Picture 37">
            <a:hlinkClick r:id="rId9"/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3231" y="4122863"/>
            <a:ext cx="528992" cy="528992"/>
          </a:xfrm>
          <a:prstGeom prst="rect">
            <a:avLst/>
          </a:prstGeom>
        </p:spPr>
      </p:pic>
      <p:pic>
        <p:nvPicPr>
          <p:cNvPr id="39" name="Picture 38">
            <a:hlinkClick r:id="rId5"/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9871" y="2812557"/>
            <a:ext cx="528992" cy="528992"/>
          </a:xfrm>
          <a:prstGeom prst="rect">
            <a:avLst/>
          </a:prstGeom>
        </p:spPr>
      </p:pic>
      <p:pic>
        <p:nvPicPr>
          <p:cNvPr id="40" name="Picture 39">
            <a:hlinkClick r:id="rId6"/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9871" y="3455732"/>
            <a:ext cx="528992" cy="528992"/>
          </a:xfrm>
          <a:prstGeom prst="rect">
            <a:avLst/>
          </a:prstGeom>
        </p:spPr>
      </p:pic>
      <p:sp>
        <p:nvSpPr>
          <p:cNvPr id="41" name="TextBox 40"/>
          <p:cNvSpPr txBox="1"/>
          <p:nvPr userDrawn="1"/>
        </p:nvSpPr>
        <p:spPr>
          <a:xfrm>
            <a:off x="2389707" y="2767209"/>
            <a:ext cx="5031820" cy="419478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Autofit/>
          </a:bodyPr>
          <a:lstStyle/>
          <a:p>
            <a:pPr algn="l"/>
            <a:r>
              <a:rPr lang="en-US" sz="1600" b="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hlinkClick r:id="rId16"/>
              </a:rPr>
              <a:t>WWW.WOWZA.COM</a:t>
            </a:r>
            <a:endParaRPr lang="en-US" sz="1600" b="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2" name="Picture 41"/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3231" y="2813747"/>
            <a:ext cx="515277" cy="51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95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 rot="10800000">
            <a:off x="0" y="4745555"/>
            <a:ext cx="10870368" cy="21274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459638"/>
            <a:ext cx="6158459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939313"/>
            <a:ext cx="6158459" cy="467792"/>
          </a:xfrm>
        </p:spPr>
        <p:txBody>
          <a:bodyPr>
            <a:noAutofit/>
          </a:bodyPr>
          <a:lstStyle>
            <a:lvl1pPr marL="0" indent="0" algn="l">
              <a:buNone/>
              <a:defRPr sz="2400" b="0" i="1">
                <a:solidFill>
                  <a:schemeClr val="bg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524000" y="4475108"/>
            <a:ext cx="6158459" cy="441325"/>
          </a:xfrm>
        </p:spPr>
        <p:txBody>
          <a:bodyPr>
            <a:noAutofit/>
          </a:bodyPr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>
              <a:buNone/>
              <a:defRPr sz="1400" b="0" i="1">
                <a:solidFill>
                  <a:srgbClr val="FF8301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1679"/>
          <a:stretch/>
        </p:blipFill>
        <p:spPr>
          <a:xfrm>
            <a:off x="-401392" y="0"/>
            <a:ext cx="12122764" cy="1997746"/>
          </a:xfrm>
          <a:prstGeom prst="rect">
            <a:avLst/>
          </a:prstGeom>
        </p:spPr>
      </p:pic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1748" y="2963080"/>
            <a:ext cx="2042852" cy="81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3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258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-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70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00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75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 Spli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-7495"/>
            <a:ext cx="4527031" cy="6865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99022" y="1122363"/>
            <a:ext cx="5368977" cy="2387600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99022" y="3602038"/>
            <a:ext cx="5368978" cy="1655762"/>
          </a:xfrm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1363" y="1328737"/>
            <a:ext cx="3230562" cy="3125787"/>
          </a:xfrm>
        </p:spPr>
        <p:txBody>
          <a:bodyPr/>
          <a:lstStyle>
            <a:lvl1pPr marL="0" indent="0">
              <a:buNone/>
              <a:defRPr sz="28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685800" indent="-228600">
              <a:buClr>
                <a:srgbClr val="5A5D5F"/>
              </a:buClr>
              <a:buFont typeface="LucidaGrande" charset="0"/>
              <a:buChar char="-"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</a:lstStyle>
          <a:p>
            <a:pPr lvl="0"/>
            <a:r>
              <a:rPr lang="en-US" dirty="0"/>
              <a:t>“Click to add quote”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41363" y="4591050"/>
            <a:ext cx="3230563" cy="666750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rgbClr val="5A5D5F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- Click to add author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 Backgrou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021706" y="1122363"/>
            <a:ext cx="5646294" cy="2387600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1706" y="3602038"/>
            <a:ext cx="5646294" cy="1655762"/>
          </a:xfrm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1363" y="1328737"/>
            <a:ext cx="3230562" cy="3125787"/>
          </a:xfrm>
        </p:spPr>
        <p:txBody>
          <a:bodyPr/>
          <a:lstStyle>
            <a:lvl1pPr marL="0" indent="0">
              <a:buNone/>
              <a:defRPr sz="28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685800" indent="-228600">
              <a:buClr>
                <a:srgbClr val="5A5D5F"/>
              </a:buClr>
              <a:buFont typeface="LucidaGrande" charset="0"/>
              <a:buChar char="-"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</a:lstStyle>
          <a:p>
            <a:pPr lvl="0"/>
            <a:r>
              <a:rPr lang="en-US" dirty="0"/>
              <a:t>“Click to add quote”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41363" y="4591050"/>
            <a:ext cx="3230563" cy="666750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- Click to add author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2015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 Background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995297" y="3852863"/>
            <a:ext cx="5340421" cy="1843087"/>
          </a:xfrm>
        </p:spPr>
        <p:txBody>
          <a:bodyPr>
            <a:noAutofit/>
          </a:bodyPr>
          <a:lstStyle>
            <a:lvl1pPr>
              <a:buClr>
                <a:srgbClr val="FF8301"/>
              </a:buClr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>
              <a:buClr>
                <a:srgbClr val="FF8301"/>
              </a:buClr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995297" y="1798550"/>
            <a:ext cx="5340421" cy="651576"/>
          </a:xfrm>
        </p:spPr>
        <p:txBody>
          <a:bodyPr lIns="91440" rIns="91440" anchor="b" anchorCtr="0">
            <a:noAutofit/>
          </a:bodyPr>
          <a:lstStyle>
            <a:lvl1pPr marL="0" indent="0">
              <a:buClr>
                <a:srgbClr val="FF8301"/>
              </a:buClr>
              <a:buNone/>
              <a:defRPr sz="2400" b="0" i="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>
              <a:buClr>
                <a:srgbClr val="FF8301"/>
              </a:buClr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>
              <a:buClr>
                <a:srgbClr val="FF8301"/>
              </a:buClr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994902" y="2600325"/>
            <a:ext cx="5340816" cy="1101725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41363" y="1798550"/>
            <a:ext cx="3230562" cy="2655974"/>
          </a:xfrm>
        </p:spPr>
        <p:txBody>
          <a:bodyPr/>
          <a:lstStyle>
            <a:lvl1pPr marL="0" indent="0">
              <a:buNone/>
              <a:defRPr sz="2800" b="0" i="1">
                <a:solidFill>
                  <a:srgbClr val="FF8301"/>
                </a:solidFill>
                <a:latin typeface="Rockwell Italic" charset="0"/>
                <a:ea typeface="Rockwell Italic" charset="0"/>
                <a:cs typeface="Rockwell Italic" charset="0"/>
              </a:defRPr>
            </a:lvl1pPr>
            <a:lvl2pPr marL="685800" indent="-228600">
              <a:buClr>
                <a:srgbClr val="5A5D5F"/>
              </a:buClr>
              <a:buFont typeface="LucidaGrande" charset="0"/>
              <a:buChar char="-"/>
              <a:defRPr sz="1400" b="0" i="0">
                <a:solidFill>
                  <a:srgbClr val="5A5D5F"/>
                </a:solidFill>
                <a:latin typeface="Museo Sans 300" charset="0"/>
                <a:ea typeface="Museo Sans 300" charset="0"/>
                <a:cs typeface="Museo Sans 300" charset="0"/>
              </a:defRPr>
            </a:lvl2pPr>
          </a:lstStyle>
          <a:p>
            <a:pPr lvl="0"/>
            <a:r>
              <a:rPr lang="en-US" dirty="0"/>
              <a:t>“Click to add quote”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41363" y="4591050"/>
            <a:ext cx="3230563" cy="666750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>
              <a:buNone/>
              <a:defRPr sz="1400"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- Click to add author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8637" y="6318874"/>
            <a:ext cx="892967" cy="35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Content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A5D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" y="3395272"/>
            <a:ext cx="12192001" cy="3462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4596" y="584616"/>
            <a:ext cx="5368977" cy="1268608"/>
          </a:xfrm>
        </p:spPr>
        <p:txBody>
          <a:bodyPr anchor="b" anchorCtr="0">
            <a:normAutofit/>
          </a:bodyPr>
          <a:lstStyle>
            <a:lvl1pPr algn="l">
              <a:defRPr sz="3000">
                <a:solidFill>
                  <a:schemeClr val="bg1"/>
                </a:solidFill>
                <a:latin typeface="Arial Bold" charset="0"/>
                <a:ea typeface="Arial Bold" charset="0"/>
                <a:cs typeface="Arial Bol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596" y="2046743"/>
            <a:ext cx="5368978" cy="879759"/>
          </a:xfrm>
        </p:spPr>
        <p:txBody>
          <a:bodyPr>
            <a:normAutofit/>
          </a:bodyPr>
          <a:lstStyle>
            <a:lvl1pPr marL="0" indent="0" algn="l">
              <a:buNone/>
              <a:defRPr sz="1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5983288" y="3806825"/>
            <a:ext cx="5656262" cy="1007477"/>
          </a:xfrm>
        </p:spPr>
        <p:txBody>
          <a:bodyPr anchor="b" anchorCtr="0"/>
          <a:lstStyle>
            <a:lvl1pPr marL="0" indent="0" algn="r">
              <a:buNone/>
              <a:defRPr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 algn="r">
              <a:buNone/>
              <a:defRPr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2pPr>
            <a:lvl3pPr marL="914400" indent="0" algn="r">
              <a:buNone/>
              <a:defRPr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3pPr>
            <a:lvl4pPr marL="1371600" indent="0" algn="r">
              <a:buNone/>
              <a:defRPr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4pPr>
            <a:lvl5pPr marL="1828800" indent="0" algn="r">
              <a:buNone/>
              <a:defRPr b="0" i="0">
                <a:solidFill>
                  <a:srgbClr val="5A5D5F"/>
                </a:solidFill>
                <a:latin typeface="Museo Sans 500" charset="0"/>
                <a:ea typeface="Museo Sans 500" charset="0"/>
                <a:cs typeface="Museo Sans 50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5983288" y="4973638"/>
            <a:ext cx="5672137" cy="1030287"/>
          </a:xfrm>
        </p:spPr>
        <p:txBody>
          <a:bodyPr>
            <a:noAutofit/>
          </a:bodyPr>
          <a:lstStyle>
            <a:lvl1pPr marL="0" indent="0" algn="r">
              <a:buNone/>
              <a:defRPr sz="1400" b="0" i="0">
                <a:solidFill>
                  <a:srgbClr val="5A5D5F"/>
                </a:solidFill>
                <a:latin typeface="Arial Bold" charset="0"/>
                <a:ea typeface="Arial Bold" charset="0"/>
                <a:cs typeface="Arial Bold" charset="0"/>
              </a:defRPr>
            </a:lvl1pPr>
            <a:lvl2pPr marL="457200" indent="0" algn="r">
              <a:buNone/>
              <a:defRPr sz="1400"/>
            </a:lvl2pPr>
            <a:lvl3pPr marL="914400" indent="0" algn="r">
              <a:buNone/>
              <a:defRPr sz="1400"/>
            </a:lvl3pPr>
            <a:lvl4pPr marL="1371600" indent="0" algn="r">
              <a:buNone/>
              <a:defRPr sz="1400"/>
            </a:lvl4pPr>
            <a:lvl5pPr marL="1828800" indent="0" algn="r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98008" y="0"/>
            <a:ext cx="5423363" cy="893732"/>
          </a:xfrm>
          <a:prstGeom prst="rect">
            <a:avLst/>
          </a:prstGeom>
        </p:spPr>
      </p:pic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4828" y="6356350"/>
            <a:ext cx="4686153" cy="365125"/>
          </a:xfrm>
        </p:spPr>
        <p:txBody>
          <a:bodyPr/>
          <a:lstStyle>
            <a:lvl1pPr algn="l">
              <a:defRPr sz="8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2016 </a:t>
            </a:r>
            <a:r>
              <a:rPr lang="en-US" dirty="0" err="1">
                <a:latin typeface="Arial" charset="0"/>
                <a:ea typeface="Arial" charset="0"/>
                <a:cs typeface="Arial" charset="0"/>
              </a:rPr>
              <a:t>Wowza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Media Systems, LLC. All rights reserved. Confidential &amp; Proprietary.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1302" y="6303364"/>
            <a:ext cx="932852" cy="373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49B38-7A7C-8B4B-AF29-DF0FDA75C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676" r:id="rId4"/>
    <p:sldLayoutId id="2147483663" r:id="rId5"/>
    <p:sldLayoutId id="2147483661" r:id="rId6"/>
    <p:sldLayoutId id="2147483662" r:id="rId7"/>
    <p:sldLayoutId id="2147483668" r:id="rId8"/>
    <p:sldLayoutId id="2147483672" r:id="rId9"/>
    <p:sldLayoutId id="2147483665" r:id="rId10"/>
    <p:sldLayoutId id="2147483678" r:id="rId11"/>
    <p:sldLayoutId id="2147483674" r:id="rId12"/>
    <p:sldLayoutId id="2147483679" r:id="rId13"/>
    <p:sldLayoutId id="2147483673" r:id="rId14"/>
    <p:sldLayoutId id="2147483666" r:id="rId15"/>
    <p:sldLayoutId id="2147483671" r:id="rId16"/>
    <p:sldLayoutId id="2147483667" r:id="rId17"/>
    <p:sldLayoutId id="2147483670" r:id="rId18"/>
    <p:sldLayoutId id="2147483677" r:id="rId1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rtalliance.org/" TargetMode="External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hyperlink" Target="http://info.wowza.com/clearcaster-free-demo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hyperlink" Target="https://www.wowza.com/products/cloud-preview" TargetMode="Externa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718" y="4147793"/>
            <a:ext cx="9030878" cy="83898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Simplifying Scaling and Global Delivery</a:t>
            </a:r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rgbClr val="FFFFFF"/>
                </a:solidFill>
              </a:rPr>
              <a:t>Fall </a:t>
            </a:r>
            <a:r>
              <a:rPr lang="en-US" sz="3200" b="1" dirty="0">
                <a:solidFill>
                  <a:srgbClr val="FFFFFF"/>
                </a:solidFill>
              </a:rPr>
              <a:t>2017 Product Update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10610333" y="6435112"/>
            <a:ext cx="1375721" cy="352267"/>
          </a:xfrm>
        </p:spPr>
        <p:txBody>
          <a:bodyPr/>
          <a:lstStyle/>
          <a:p>
            <a:pPr algn="ctr"/>
            <a:r>
              <a:rPr lang="en-US" sz="1200" i="0" dirty="0">
                <a:latin typeface="Arial" charset="0"/>
                <a:ea typeface="Arial" charset="0"/>
                <a:cs typeface="Arial" charset="0"/>
              </a:rPr>
              <a:t>CONFIDENTIAL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2017 Wowza Media Systems, LLC. All rights reserved. Confidential &amp; Proprietary.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8730" y="6617616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b" anchorCtr="0">
            <a:normAutofit/>
          </a:bodyPr>
          <a:lstStyle/>
          <a:p>
            <a:endParaRPr lang="en-US" sz="2000" dirty="0">
              <a:solidFill>
                <a:srgbClr val="5A5D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50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847" y="904875"/>
            <a:ext cx="2959100" cy="2038567"/>
          </a:xfrm>
        </p:spPr>
        <p:txBody>
          <a:bodyPr/>
          <a:lstStyle/>
          <a:p>
            <a:r>
              <a:rPr lang="en-US" sz="3200" u="sng" dirty="0" smtClean="0">
                <a:solidFill>
                  <a:srgbClr val="ED7D31"/>
                </a:solidFill>
              </a:rPr>
              <a:t>S</a:t>
            </a:r>
            <a:r>
              <a:rPr lang="en-US" sz="3200" dirty="0" smtClean="0">
                <a:solidFill>
                  <a:srgbClr val="ED7D31"/>
                </a:solidFill>
              </a:rPr>
              <a:t>ecure</a:t>
            </a:r>
            <a:br>
              <a:rPr lang="en-US" sz="3200" dirty="0" smtClean="0">
                <a:solidFill>
                  <a:srgbClr val="ED7D31"/>
                </a:solidFill>
              </a:rPr>
            </a:br>
            <a:r>
              <a:rPr lang="en-US" sz="3200" u="sng" dirty="0" smtClean="0">
                <a:solidFill>
                  <a:srgbClr val="ED7D31"/>
                </a:solidFill>
              </a:rPr>
              <a:t>R</a:t>
            </a:r>
            <a:r>
              <a:rPr lang="en-US" sz="3200" dirty="0" smtClean="0">
                <a:solidFill>
                  <a:srgbClr val="ED7D31"/>
                </a:solidFill>
              </a:rPr>
              <a:t>eliable</a:t>
            </a:r>
            <a:br>
              <a:rPr lang="en-US" sz="3200" dirty="0" smtClean="0">
                <a:solidFill>
                  <a:srgbClr val="ED7D31"/>
                </a:solidFill>
              </a:rPr>
            </a:br>
            <a:r>
              <a:rPr lang="en-US" sz="3200" u="sng" dirty="0" smtClean="0">
                <a:solidFill>
                  <a:srgbClr val="ED7D31"/>
                </a:solidFill>
              </a:rPr>
              <a:t>T</a:t>
            </a:r>
            <a:r>
              <a:rPr lang="en-US" sz="3200" dirty="0" smtClean="0">
                <a:solidFill>
                  <a:srgbClr val="ED7D31"/>
                </a:solidFill>
              </a:rPr>
              <a:t>ransport</a:t>
            </a:r>
            <a:r>
              <a:rPr lang="en-US" dirty="0">
                <a:solidFill>
                  <a:srgbClr val="ED7D31"/>
                </a:solidFill>
              </a:rPr>
              <a:t/>
            </a:r>
            <a:br>
              <a:rPr lang="en-US" dirty="0">
                <a:solidFill>
                  <a:srgbClr val="ED7D31"/>
                </a:solidFill>
              </a:rPr>
            </a:br>
            <a:endParaRPr lang="en-US" dirty="0">
              <a:solidFill>
                <a:srgbClr val="ED7D31"/>
              </a:solidFill>
              <a:latin typeface="Arial Bold"/>
              <a:cs typeface="Arial Bold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2017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Wowza Media Systems, LLC. All rights reserved. Confidential &amp; Proprietary.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206947" y="733979"/>
            <a:ext cx="8614186" cy="44196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 smtClean="0"/>
              <a:t>Ingest of SRT into Wowza Streaming Engine</a:t>
            </a:r>
            <a:endParaRPr lang="en-US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Open-source technology for transport </a:t>
            </a:r>
            <a:r>
              <a:rPr lang="en-US" sz="2000" dirty="0">
                <a:latin typeface="Arial"/>
                <a:cs typeface="Arial"/>
              </a:rPr>
              <a:t>to the origin server </a:t>
            </a:r>
            <a:r>
              <a:rPr lang="en-US" sz="2000" dirty="0" smtClean="0">
                <a:latin typeface="Arial"/>
                <a:cs typeface="Arial"/>
              </a:rPr>
              <a:t>for:</a:t>
            </a:r>
            <a:endParaRPr lang="en-US" sz="2000" dirty="0">
              <a:latin typeface="Arial"/>
              <a:cs typeface="Arial"/>
            </a:endParaRP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/>
                <a:cs typeface="Arial"/>
              </a:rPr>
              <a:t>Wowza Streaming Engine 4.7.2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/>
                <a:cs typeface="Arial"/>
              </a:rPr>
              <a:t>Overcoming </a:t>
            </a:r>
            <a:r>
              <a:rPr lang="en-US" sz="1800" dirty="0">
                <a:latin typeface="Arial"/>
                <a:cs typeface="Arial"/>
              </a:rPr>
              <a:t>poor network conditions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/>
                <a:cs typeface="Arial"/>
              </a:rPr>
              <a:t>Replacing </a:t>
            </a:r>
            <a:r>
              <a:rPr lang="en-US" sz="1800" dirty="0">
                <a:latin typeface="Arial"/>
                <a:cs typeface="Arial"/>
              </a:rPr>
              <a:t>expensive bandwidth (Satellite or Dedicated Network)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/>
                <a:cs typeface="Arial"/>
              </a:rPr>
              <a:t>Increasing </a:t>
            </a:r>
            <a:r>
              <a:rPr lang="en-US" sz="1800" dirty="0">
                <a:latin typeface="Arial"/>
                <a:cs typeface="Arial"/>
              </a:rPr>
              <a:t>the quality of your video without increasing bandwidth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Reliably </a:t>
            </a:r>
            <a:r>
              <a:rPr lang="en-US" sz="2000" dirty="0">
                <a:latin typeface="Arial"/>
                <a:cs typeface="Arial"/>
              </a:rPr>
              <a:t>syndicate your stream from any SRT enabled encoders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Replace </a:t>
            </a:r>
            <a:r>
              <a:rPr lang="en-US" sz="2000" dirty="0">
                <a:latin typeface="Arial"/>
                <a:cs typeface="Arial"/>
              </a:rPr>
              <a:t>proprietary </a:t>
            </a:r>
            <a:r>
              <a:rPr lang="en-US" sz="2000" dirty="0" smtClean="0">
                <a:latin typeface="Arial"/>
                <a:cs typeface="Arial"/>
              </a:rPr>
              <a:t>transport protocol platforms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For more information about the open-source initiative visit </a:t>
            </a:r>
            <a:r>
              <a:rPr lang="en-US" sz="2000" dirty="0" smtClean="0">
                <a:latin typeface="Arial"/>
                <a:cs typeface="Arial"/>
                <a:hlinkClick r:id="rId3"/>
              </a:rPr>
              <a:t>SRTAlliance.org</a:t>
            </a:r>
            <a:r>
              <a:rPr lang="en-US" sz="2000" dirty="0" smtClean="0">
                <a:latin typeface="Arial"/>
                <a:cs typeface="Arial"/>
              </a:rPr>
              <a:t> and check out the Wowza/</a:t>
            </a:r>
            <a:r>
              <a:rPr lang="en-US" sz="2000" dirty="0" err="1" smtClean="0">
                <a:latin typeface="Arial"/>
                <a:cs typeface="Arial"/>
              </a:rPr>
              <a:t>Haivision</a:t>
            </a:r>
            <a:r>
              <a:rPr lang="en-US" sz="2000" dirty="0" smtClean="0">
                <a:latin typeface="Arial"/>
                <a:cs typeface="Arial"/>
              </a:rPr>
              <a:t> SRT blog.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9" name="object 7"/>
          <p:cNvSpPr>
            <a:spLocks noChangeAspect="1"/>
          </p:cNvSpPr>
          <p:nvPr/>
        </p:nvSpPr>
        <p:spPr>
          <a:xfrm>
            <a:off x="404828" y="2943442"/>
            <a:ext cx="2337770" cy="1435130"/>
          </a:xfrm>
          <a:prstGeom prst="rect">
            <a:avLst/>
          </a:prstGeom>
          <a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3441" y="4464639"/>
            <a:ext cx="6008127" cy="2246132"/>
          </a:xfrm>
          <a:prstGeom prst="rect">
            <a:avLst/>
          </a:prstGeom>
        </p:spPr>
      </p:pic>
      <p:sp>
        <p:nvSpPr>
          <p:cNvPr id="13" name="object 6"/>
          <p:cNvSpPr/>
          <p:nvPr/>
        </p:nvSpPr>
        <p:spPr>
          <a:xfrm>
            <a:off x="4707801" y="4888355"/>
            <a:ext cx="1200150" cy="1133475"/>
          </a:xfrm>
          <a:custGeom>
            <a:avLst/>
            <a:gdLst/>
            <a:ahLst/>
            <a:cxnLst/>
            <a:rect l="l" t="t" r="r" b="b"/>
            <a:pathLst>
              <a:path w="1200150" h="1133475">
                <a:moveTo>
                  <a:pt x="600075" y="0"/>
                </a:moveTo>
                <a:lnTo>
                  <a:pt x="550858" y="1878"/>
                </a:lnTo>
                <a:lnTo>
                  <a:pt x="502738" y="7417"/>
                </a:lnTo>
                <a:lnTo>
                  <a:pt x="455867" y="16471"/>
                </a:lnTo>
                <a:lnTo>
                  <a:pt x="410402" y="28893"/>
                </a:lnTo>
                <a:lnTo>
                  <a:pt x="366495" y="44538"/>
                </a:lnTo>
                <a:lnTo>
                  <a:pt x="324302" y="63259"/>
                </a:lnTo>
                <a:lnTo>
                  <a:pt x="283978" y="84912"/>
                </a:lnTo>
                <a:lnTo>
                  <a:pt x="245675" y="109350"/>
                </a:lnTo>
                <a:lnTo>
                  <a:pt x="209549" y="136426"/>
                </a:lnTo>
                <a:lnTo>
                  <a:pt x="175755" y="165996"/>
                </a:lnTo>
                <a:lnTo>
                  <a:pt x="144446" y="197914"/>
                </a:lnTo>
                <a:lnTo>
                  <a:pt x="115777" y="232033"/>
                </a:lnTo>
                <a:lnTo>
                  <a:pt x="89903" y="268208"/>
                </a:lnTo>
                <a:lnTo>
                  <a:pt x="66977" y="306292"/>
                </a:lnTo>
                <a:lnTo>
                  <a:pt x="47155" y="346141"/>
                </a:lnTo>
                <a:lnTo>
                  <a:pt x="30591" y="387608"/>
                </a:lnTo>
                <a:lnTo>
                  <a:pt x="17439" y="430546"/>
                </a:lnTo>
                <a:lnTo>
                  <a:pt x="7853" y="474811"/>
                </a:lnTo>
                <a:lnTo>
                  <a:pt x="1989" y="520257"/>
                </a:lnTo>
                <a:lnTo>
                  <a:pt x="0" y="566737"/>
                </a:lnTo>
                <a:lnTo>
                  <a:pt x="1989" y="613219"/>
                </a:lnTo>
                <a:lnTo>
                  <a:pt x="7853" y="658666"/>
                </a:lnTo>
                <a:lnTo>
                  <a:pt x="17439" y="702932"/>
                </a:lnTo>
                <a:lnTo>
                  <a:pt x="30591" y="745871"/>
                </a:lnTo>
                <a:lnTo>
                  <a:pt x="47155" y="787338"/>
                </a:lnTo>
                <a:lnTo>
                  <a:pt x="66977" y="827187"/>
                </a:lnTo>
                <a:lnTo>
                  <a:pt x="89903" y="865272"/>
                </a:lnTo>
                <a:lnTo>
                  <a:pt x="115777" y="901446"/>
                </a:lnTo>
                <a:lnTo>
                  <a:pt x="144446" y="935565"/>
                </a:lnTo>
                <a:lnTo>
                  <a:pt x="175755" y="967482"/>
                </a:lnTo>
                <a:lnTo>
                  <a:pt x="209549" y="997052"/>
                </a:lnTo>
                <a:lnTo>
                  <a:pt x="245675" y="1024128"/>
                </a:lnTo>
                <a:lnTo>
                  <a:pt x="283978" y="1048565"/>
                </a:lnTo>
                <a:lnTo>
                  <a:pt x="324302" y="1070217"/>
                </a:lnTo>
                <a:lnTo>
                  <a:pt x="366495" y="1088938"/>
                </a:lnTo>
                <a:lnTo>
                  <a:pt x="410402" y="1104582"/>
                </a:lnTo>
                <a:lnTo>
                  <a:pt x="455867" y="1117004"/>
                </a:lnTo>
                <a:lnTo>
                  <a:pt x="502738" y="1126057"/>
                </a:lnTo>
                <a:lnTo>
                  <a:pt x="550858" y="1131596"/>
                </a:lnTo>
                <a:lnTo>
                  <a:pt x="600075" y="1133475"/>
                </a:lnTo>
                <a:lnTo>
                  <a:pt x="649289" y="1131596"/>
                </a:lnTo>
                <a:lnTo>
                  <a:pt x="697408" y="1126057"/>
                </a:lnTo>
                <a:lnTo>
                  <a:pt x="744278" y="1117004"/>
                </a:lnTo>
                <a:lnTo>
                  <a:pt x="789742" y="1104582"/>
                </a:lnTo>
                <a:lnTo>
                  <a:pt x="833648" y="1088938"/>
                </a:lnTo>
                <a:lnTo>
                  <a:pt x="875841" y="1070217"/>
                </a:lnTo>
                <a:lnTo>
                  <a:pt x="916166" y="1048565"/>
                </a:lnTo>
                <a:lnTo>
                  <a:pt x="954469" y="1024128"/>
                </a:lnTo>
                <a:lnTo>
                  <a:pt x="990595" y="997052"/>
                </a:lnTo>
                <a:lnTo>
                  <a:pt x="1024389" y="967482"/>
                </a:lnTo>
                <a:lnTo>
                  <a:pt x="1055699" y="935565"/>
                </a:lnTo>
                <a:lnTo>
                  <a:pt x="1084368" y="901446"/>
                </a:lnTo>
                <a:lnTo>
                  <a:pt x="1110243" y="865272"/>
                </a:lnTo>
                <a:lnTo>
                  <a:pt x="1133169" y="827187"/>
                </a:lnTo>
                <a:lnTo>
                  <a:pt x="1152992" y="787338"/>
                </a:lnTo>
                <a:lnTo>
                  <a:pt x="1169557" y="745871"/>
                </a:lnTo>
                <a:lnTo>
                  <a:pt x="1182709" y="702932"/>
                </a:lnTo>
                <a:lnTo>
                  <a:pt x="1192295" y="658666"/>
                </a:lnTo>
                <a:lnTo>
                  <a:pt x="1198160" y="613219"/>
                </a:lnTo>
                <a:lnTo>
                  <a:pt x="1200150" y="566737"/>
                </a:lnTo>
                <a:lnTo>
                  <a:pt x="1198160" y="520257"/>
                </a:lnTo>
                <a:lnTo>
                  <a:pt x="1192295" y="474811"/>
                </a:lnTo>
                <a:lnTo>
                  <a:pt x="1182709" y="430546"/>
                </a:lnTo>
                <a:lnTo>
                  <a:pt x="1169557" y="387608"/>
                </a:lnTo>
                <a:lnTo>
                  <a:pt x="1152992" y="346141"/>
                </a:lnTo>
                <a:lnTo>
                  <a:pt x="1133169" y="306292"/>
                </a:lnTo>
                <a:lnTo>
                  <a:pt x="1110243" y="268208"/>
                </a:lnTo>
                <a:lnTo>
                  <a:pt x="1084368" y="232033"/>
                </a:lnTo>
                <a:lnTo>
                  <a:pt x="1055699" y="197914"/>
                </a:lnTo>
                <a:lnTo>
                  <a:pt x="1024389" y="165996"/>
                </a:lnTo>
                <a:lnTo>
                  <a:pt x="990595" y="136426"/>
                </a:lnTo>
                <a:lnTo>
                  <a:pt x="954469" y="109350"/>
                </a:lnTo>
                <a:lnTo>
                  <a:pt x="916166" y="84912"/>
                </a:lnTo>
                <a:lnTo>
                  <a:pt x="875841" y="63259"/>
                </a:lnTo>
                <a:lnTo>
                  <a:pt x="833648" y="44538"/>
                </a:lnTo>
                <a:lnTo>
                  <a:pt x="789742" y="28893"/>
                </a:lnTo>
                <a:lnTo>
                  <a:pt x="744278" y="16471"/>
                </a:lnTo>
                <a:lnTo>
                  <a:pt x="697408" y="7417"/>
                </a:lnTo>
                <a:lnTo>
                  <a:pt x="649289" y="1878"/>
                </a:lnTo>
                <a:lnTo>
                  <a:pt x="600075" y="0"/>
                </a:lnTo>
              </a:path>
            </a:pathLst>
          </a:custGeom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8"/>
          <p:cNvSpPr txBox="1"/>
          <p:nvPr/>
        </p:nvSpPr>
        <p:spPr>
          <a:xfrm>
            <a:off x="4978463" y="5112193"/>
            <a:ext cx="662940" cy="6927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750"/>
              </a:lnSpc>
            </a:pPr>
            <a:r>
              <a:rPr sz="1500" spc="-5" dirty="0">
                <a:solidFill>
                  <a:srgbClr val="FFFFFF"/>
                </a:solidFill>
                <a:latin typeface="Arial"/>
                <a:cs typeface="Arial"/>
              </a:rPr>
              <a:t>SRT</a:t>
            </a:r>
            <a:endParaRPr sz="1500">
              <a:latin typeface="Arial"/>
              <a:cs typeface="Arial"/>
            </a:endParaRPr>
          </a:p>
          <a:p>
            <a:pPr marL="12700" marR="5080" algn="ctr">
              <a:lnSpc>
                <a:spcPts val="900"/>
              </a:lnSpc>
              <a:spcBef>
                <a:spcPts val="30"/>
              </a:spcBef>
            </a:pP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Accepting</a:t>
            </a:r>
            <a:r>
              <a:rPr sz="8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SRT  </a:t>
            </a:r>
            <a:r>
              <a:rPr sz="800" spc="-35" dirty="0">
                <a:solidFill>
                  <a:srgbClr val="FFFFFF"/>
                </a:solidFill>
                <a:latin typeface="Arial"/>
                <a:cs typeface="Arial"/>
              </a:rPr>
              <a:t>enabled  </a:t>
            </a:r>
            <a:r>
              <a:rPr sz="800" spc="-25" dirty="0">
                <a:solidFill>
                  <a:srgbClr val="FFFFFF"/>
                </a:solidFill>
                <a:latin typeface="Arial"/>
                <a:cs typeface="Arial"/>
              </a:rPr>
              <a:t>streams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as of  </a:t>
            </a:r>
            <a:r>
              <a:rPr sz="800" spc="-30" dirty="0">
                <a:solidFill>
                  <a:srgbClr val="FFFFFF"/>
                </a:solidFill>
                <a:latin typeface="Arial"/>
                <a:cs typeface="Arial"/>
              </a:rPr>
              <a:t>August</a:t>
            </a:r>
            <a:r>
              <a:rPr sz="8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Arial"/>
                <a:cs typeface="Arial"/>
              </a:rPr>
              <a:t>21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4727154" y="5153579"/>
            <a:ext cx="926718" cy="875237"/>
          </a:xfrm>
          <a:prstGeom prst="ellipse">
            <a:avLst/>
          </a:prstGeom>
          <a:gradFill flip="none" rotWithShape="1">
            <a:gsLst>
              <a:gs pos="5000">
                <a:srgbClr val="FAB728"/>
              </a:gs>
              <a:gs pos="100000">
                <a:srgbClr val="FF830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SRT</a:t>
            </a:r>
          </a:p>
          <a:p>
            <a:pPr algn="ctr"/>
            <a:r>
              <a:rPr lang="en-US" sz="700" dirty="0"/>
              <a:t>A</a:t>
            </a:r>
            <a:r>
              <a:rPr lang="en-US" sz="700" dirty="0" smtClean="0"/>
              <a:t>ccepting SRT enabled streams as of August 21</a:t>
            </a:r>
            <a:endParaRPr lang="en-US" sz="7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5426" y="5105207"/>
            <a:ext cx="874357" cy="45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19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847" y="904875"/>
            <a:ext cx="2959100" cy="2038567"/>
          </a:xfrm>
        </p:spPr>
        <p:txBody>
          <a:bodyPr/>
          <a:lstStyle/>
          <a:p>
            <a:r>
              <a:rPr lang="en-US" sz="3200" dirty="0" smtClean="0">
                <a:solidFill>
                  <a:srgbClr val="ED7D31"/>
                </a:solidFill>
              </a:rPr>
              <a:t>Unveiling the Wowza ClearCaster</a:t>
            </a:r>
            <a:r>
              <a:rPr lang="en-US" dirty="0">
                <a:solidFill>
                  <a:srgbClr val="ED7D31"/>
                </a:solidFill>
              </a:rPr>
              <a:t/>
            </a:r>
            <a:br>
              <a:rPr lang="en-US" dirty="0">
                <a:solidFill>
                  <a:srgbClr val="ED7D31"/>
                </a:solidFill>
              </a:rPr>
            </a:br>
            <a:endParaRPr lang="en-US" dirty="0">
              <a:solidFill>
                <a:srgbClr val="ED7D31"/>
              </a:solidFill>
              <a:latin typeface="Arial Bold"/>
              <a:cs typeface="Arial Bold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©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2017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Wowza Media Systems, LLC. All rights reserved. Confidential &amp; Proprietary.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251981" y="990600"/>
            <a:ext cx="8614186" cy="44196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dirty="0" smtClean="0"/>
              <a:t>Connect with Confidence to Facebook Live</a:t>
            </a:r>
            <a:endParaRPr lang="en-US" sz="3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  <a:cs typeface="Arial"/>
              </a:rPr>
              <a:t>Purpose-built in collaboration with Facebook, ClearCaster directly connects to Facebook Live’s </a:t>
            </a:r>
            <a:r>
              <a:rPr lang="en-US" sz="2000" dirty="0" smtClean="0">
                <a:latin typeface="Arial"/>
                <a:cs typeface="Arial"/>
              </a:rPr>
              <a:t>API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/>
                <a:cs typeface="Arial"/>
              </a:rPr>
              <a:t>Auto-configures </a:t>
            </a:r>
            <a:r>
              <a:rPr lang="en-US" sz="1800" dirty="0">
                <a:latin typeface="Arial"/>
                <a:cs typeface="Arial"/>
              </a:rPr>
              <a:t>optimal encoding settings for your conditions and use.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/>
                <a:cs typeface="Arial"/>
              </a:rPr>
              <a:t>Real-time stream health monitoring automatically adjusts on the fly to ensure uptime and quality</a:t>
            </a:r>
            <a:r>
              <a:rPr lang="en-US" sz="2000" dirty="0" smtClean="0">
                <a:latin typeface="Arial"/>
                <a:cs typeface="Arial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  <a:cs typeface="Arial"/>
              </a:rPr>
              <a:t>Just plug in, and we’ll take it from there.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/>
                <a:cs typeface="Arial"/>
              </a:rPr>
              <a:t>Generate follower engagement like never before and create more loyal fans by leveraging Talent View functionality </a:t>
            </a:r>
            <a:r>
              <a:rPr lang="en-US" sz="2000" dirty="0" smtClean="0">
                <a:latin typeface="Arial"/>
                <a:cs typeface="Arial"/>
              </a:rPr>
              <a:t>giving </a:t>
            </a:r>
            <a:r>
              <a:rPr lang="en-US" sz="2000" dirty="0">
                <a:latin typeface="Arial"/>
                <a:cs typeface="Arial"/>
              </a:rPr>
              <a:t>on-camera personalities the ability to see </a:t>
            </a:r>
            <a:r>
              <a:rPr lang="en-US" sz="2000" dirty="0" smtClean="0">
                <a:latin typeface="Arial"/>
                <a:cs typeface="Arial"/>
              </a:rPr>
              <a:t>Facebook </a:t>
            </a:r>
            <a:r>
              <a:rPr lang="en-US" sz="2000" dirty="0">
                <a:latin typeface="Arial"/>
                <a:cs typeface="Arial"/>
              </a:rPr>
              <a:t>Live Reactions.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/>
                <a:cs typeface="Arial"/>
              </a:rPr>
              <a:t>Frame-accurate Countdown Clock</a:t>
            </a:r>
            <a:endParaRPr lang="en-US" sz="2000" dirty="0">
              <a:latin typeface="Arial"/>
              <a:cs typeface="Aria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447" y="2451100"/>
            <a:ext cx="1993900" cy="1993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4124" y="4718545"/>
            <a:ext cx="5549900" cy="1820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4828" y="5245100"/>
            <a:ext cx="3841553" cy="74612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/>
          </a:bodyPr>
          <a:lstStyle/>
          <a:p>
            <a:r>
              <a:rPr lang="en-US" dirty="0">
                <a:solidFill>
                  <a:srgbClr val="5A5D5F"/>
                </a:solidFill>
              </a:rPr>
              <a:t>Schedule a free demo </a:t>
            </a:r>
            <a:r>
              <a:rPr lang="en-US" dirty="0" smtClean="0">
                <a:solidFill>
                  <a:srgbClr val="5A5D5F"/>
                </a:solidFill>
              </a:rPr>
              <a:t>at: </a:t>
            </a:r>
            <a:r>
              <a:rPr lang="en-US" dirty="0" smtClean="0">
                <a:solidFill>
                  <a:srgbClr val="5A5D5F"/>
                </a:solidFill>
                <a:hlinkClick r:id="rId5"/>
              </a:rPr>
              <a:t>info.wowza.com/clearcaster-free-demo</a:t>
            </a:r>
            <a:endParaRPr lang="en-US" dirty="0" smtClean="0">
              <a:solidFill>
                <a:srgbClr val="5A5D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53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227" y="2163852"/>
            <a:ext cx="3531388" cy="450488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Ultra Low Latency API Preview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© 2017 Wowza Media Systems, LLC. All rights reserved. Confidential &amp; Proprietary.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642819" y="1286711"/>
            <a:ext cx="2162885" cy="4543124"/>
            <a:chOff x="2476492" y="1299411"/>
            <a:chExt cx="1498742" cy="399910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98" r="5541"/>
            <a:stretch/>
          </p:blipFill>
          <p:spPr>
            <a:xfrm>
              <a:off x="2683970" y="1876851"/>
              <a:ext cx="942206" cy="107115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2579571" y="1299411"/>
              <a:ext cx="1174282" cy="577440"/>
            </a:xfrm>
            <a:prstGeom prst="rect">
              <a:avLst/>
            </a:prstGeom>
          </p:spPr>
          <p:txBody>
            <a:bodyPr vert="horz" wrap="square" lIns="91440" tIns="45720" rIns="91440" bIns="45720" rtlCol="0" anchor="b" anchorCtr="0"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5A5D5F"/>
                  </a:solidFill>
                </a:rPr>
                <a:t>Ultra-Low Latency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76492" y="3083684"/>
              <a:ext cx="1498742" cy="2214833"/>
            </a:xfrm>
            <a:prstGeom prst="rect">
              <a:avLst/>
            </a:prstGeom>
          </p:spPr>
          <p:txBody>
            <a:bodyPr vert="horz" wrap="square" lIns="91440" tIns="45720" rIns="91440" bIns="45720" rtlCol="0" anchor="t" anchorCtr="0">
              <a:normAutofit/>
            </a:bodyPr>
            <a:lstStyle/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&lt;2-Sec. end to end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RTMP Replacement</a:t>
              </a:r>
              <a:endParaRPr lang="en-US" dirty="0">
                <a:solidFill>
                  <a:srgbClr val="5A5D5F"/>
                </a:solidFill>
              </a:endParaRP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No server provisioning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25192" y="1286711"/>
            <a:ext cx="2233221" cy="4244741"/>
            <a:chOff x="4287266" y="1299411"/>
            <a:chExt cx="1498742" cy="380299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98" r="5541"/>
            <a:stretch/>
          </p:blipFill>
          <p:spPr>
            <a:xfrm>
              <a:off x="4494744" y="1876851"/>
              <a:ext cx="942206" cy="107115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4348641" y="1299411"/>
              <a:ext cx="1174282" cy="577440"/>
            </a:xfrm>
            <a:prstGeom prst="rect">
              <a:avLst/>
            </a:prstGeom>
          </p:spPr>
          <p:txBody>
            <a:bodyPr vert="horz" wrap="square" lIns="91440" tIns="45720" rIns="91440" bIns="45720" rtlCol="0" anchor="b" anchorCtr="0">
              <a:normAutofit/>
            </a:bodyPr>
            <a:lstStyle/>
            <a:p>
              <a:pPr algn="ctr"/>
              <a:r>
                <a:rPr lang="en-US" sz="2000" b="1" dirty="0" smtClean="0">
                  <a:solidFill>
                    <a:srgbClr val="5A5D5F"/>
                  </a:solidFill>
                </a:rPr>
                <a:t>Large Scale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87266" y="3090507"/>
              <a:ext cx="1498742" cy="2011901"/>
            </a:xfrm>
            <a:prstGeom prst="rect">
              <a:avLst/>
            </a:prstGeom>
          </p:spPr>
          <p:txBody>
            <a:bodyPr vert="horz" wrap="square" lIns="91440" tIns="45720" rIns="91440" bIns="45720" rtlCol="0" anchor="t" anchorCtr="0">
              <a:normAutofit/>
            </a:bodyPr>
            <a:lstStyle/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Thousands of simultaneous users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Across regions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Distributed ingest and delivery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106819" y="1286711"/>
            <a:ext cx="2167195" cy="4244741"/>
            <a:chOff x="5996438" y="1299411"/>
            <a:chExt cx="1498742" cy="380299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98" r="5541"/>
            <a:stretch/>
          </p:blipFill>
          <p:spPr>
            <a:xfrm>
              <a:off x="6203916" y="1876851"/>
              <a:ext cx="942206" cy="1071155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6063916" y="1299411"/>
              <a:ext cx="1174282" cy="577440"/>
            </a:xfrm>
            <a:prstGeom prst="rect">
              <a:avLst/>
            </a:prstGeom>
          </p:spPr>
          <p:txBody>
            <a:bodyPr vert="horz" wrap="square" lIns="91440" tIns="45720" rIns="91440" bIns="45720" rtlCol="0" anchor="b" anchorCtr="0"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5A5D5F"/>
                  </a:solidFill>
                </a:rPr>
                <a:t>Managed Service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996438" y="3090507"/>
              <a:ext cx="1498742" cy="2011901"/>
            </a:xfrm>
            <a:prstGeom prst="rect">
              <a:avLst/>
            </a:prstGeom>
          </p:spPr>
          <p:txBody>
            <a:bodyPr vert="horz" wrap="square" lIns="91440" tIns="45720" rIns="91440" bIns="45720" rtlCol="0" anchor="t" anchorCtr="0">
              <a:normAutofit/>
            </a:bodyPr>
            <a:lstStyle/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Built, monitored and managed by Wowza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PAYG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Consistent high-quality delivery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0104857" y="1286711"/>
            <a:ext cx="2115232" cy="3761113"/>
            <a:chOff x="7881546" y="1300809"/>
            <a:chExt cx="1498742" cy="3425195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98" r="5541"/>
            <a:stretch/>
          </p:blipFill>
          <p:spPr>
            <a:xfrm>
              <a:off x="8089024" y="1876851"/>
              <a:ext cx="942206" cy="107115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972986" y="1300809"/>
              <a:ext cx="1174282" cy="577440"/>
            </a:xfrm>
            <a:prstGeom prst="rect">
              <a:avLst/>
            </a:prstGeom>
          </p:spPr>
          <p:txBody>
            <a:bodyPr vert="horz" wrap="square" lIns="91440" tIns="45720" rIns="91440" bIns="45720" rtlCol="0" anchor="b" anchorCtr="0">
              <a:noAutofit/>
            </a:bodyPr>
            <a:lstStyle/>
            <a:p>
              <a:pPr algn="ctr"/>
              <a:r>
                <a:rPr lang="en-US" sz="2000" b="1" dirty="0" smtClean="0">
                  <a:solidFill>
                    <a:srgbClr val="5A5D5F"/>
                  </a:solidFill>
                </a:rPr>
                <a:t>High Availability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881546" y="3090508"/>
              <a:ext cx="1498742" cy="1635496"/>
            </a:xfrm>
            <a:prstGeom prst="rect">
              <a:avLst/>
            </a:prstGeom>
          </p:spPr>
          <p:txBody>
            <a:bodyPr vert="horz" wrap="square" lIns="91440" tIns="45720" rIns="91440" bIns="45720" rtlCol="0" anchor="t" anchorCtr="0">
              <a:noAutofit/>
            </a:bodyPr>
            <a:lstStyle/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High quality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>
                  <a:solidFill>
                    <a:srgbClr val="5A5D5F"/>
                  </a:solidFill>
                </a:rPr>
                <a:t>Auto </a:t>
              </a:r>
              <a:r>
                <a:rPr lang="en-US" dirty="0" smtClean="0">
                  <a:solidFill>
                    <a:srgbClr val="5A5D5F"/>
                  </a:solidFill>
                </a:rPr>
                <a:t>scaling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Always on</a:t>
              </a:r>
            </a:p>
            <a:p>
              <a:pPr marL="342900" indent="-342900">
                <a:buClr>
                  <a:schemeClr val="accent2"/>
                </a:buClr>
                <a:buFont typeface="Arial" charset="0"/>
                <a:buChar char="•"/>
              </a:pPr>
              <a:r>
                <a:rPr lang="en-US" dirty="0" smtClean="0">
                  <a:solidFill>
                    <a:srgbClr val="5A5D5F"/>
                  </a:solidFill>
                </a:rPr>
                <a:t>Built on MS Azure</a:t>
              </a: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520" y="2962347"/>
            <a:ext cx="3319299" cy="33940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19" y="829511"/>
            <a:ext cx="3225800" cy="11082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67970" y="5393487"/>
            <a:ext cx="7580885" cy="55933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 fontScale="92500" lnSpcReduction="20000"/>
          </a:bodyPr>
          <a:lstStyle/>
          <a:p>
            <a:r>
              <a:rPr lang="en-US" sz="2000" b="1" u="sng" dirty="0" smtClean="0">
                <a:solidFill>
                  <a:srgbClr val="5A5D5F"/>
                </a:solidFill>
              </a:rPr>
              <a:t>Contact Sales </a:t>
            </a:r>
            <a:r>
              <a:rPr lang="en-US" sz="2000" dirty="0" smtClean="0">
                <a:solidFill>
                  <a:srgbClr val="5A5D5F"/>
                </a:solidFill>
              </a:rPr>
              <a:t>or visit </a:t>
            </a:r>
            <a:r>
              <a:rPr lang="en-US" sz="2000" dirty="0" smtClean="0">
                <a:solidFill>
                  <a:srgbClr val="5A5D5F"/>
                </a:solidFill>
                <a:hlinkClick r:id="rId6"/>
              </a:rPr>
              <a:t>wowza.com/products/cloud-preview </a:t>
            </a:r>
            <a:r>
              <a:rPr lang="en-US" sz="2000" dirty="0" smtClean="0">
                <a:solidFill>
                  <a:srgbClr val="5A5D5F"/>
                </a:solidFill>
              </a:rPr>
              <a:t>to request access to the ultra low latency preview.</a:t>
            </a:r>
          </a:p>
        </p:txBody>
      </p:sp>
    </p:spTree>
    <p:extLst>
      <p:ext uri="{BB962C8B-B14F-4D97-AF65-F5344CB8AC3E}">
        <p14:creationId xmlns:p14="http://schemas.microsoft.com/office/powerpoint/2010/main" val="10701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© 2016 Wowza Media Systems, LLC. All rights reserved. Confidential &amp; Proprietary.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 anchor="ctr"/>
          <a:lstStyle/>
          <a:p>
            <a:pPr algn="ctr"/>
            <a:r>
              <a:rPr lang="en-US" sz="8000" b="1" dirty="0" smtClean="0">
                <a:solidFill>
                  <a:schemeClr val="accent2"/>
                </a:solidFill>
              </a:rPr>
              <a:t>Q &amp;A</a:t>
            </a:r>
            <a:endParaRPr lang="en-US" sz="8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98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1B49FF"/>
      </a:hlink>
      <a:folHlink>
        <a:srgbClr val="3B53E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 anchorCtr="0">
        <a:normAutofit/>
      </a:bodyPr>
      <a:lstStyle>
        <a:defPPr>
          <a:defRPr sz="2000" dirty="0" smtClean="0">
            <a:solidFill>
              <a:srgbClr val="5A5D5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19660</TotalTime>
  <Words>352</Words>
  <Application>Microsoft Macintosh PowerPoint</Application>
  <PresentationFormat>Widescreen</PresentationFormat>
  <Paragraphs>54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Bold</vt:lpstr>
      <vt:lpstr>Calibri</vt:lpstr>
      <vt:lpstr>Calibri Light</vt:lpstr>
      <vt:lpstr>LucidaGrande</vt:lpstr>
      <vt:lpstr>Museo Sans 300</vt:lpstr>
      <vt:lpstr>Museo Sans 500</vt:lpstr>
      <vt:lpstr>Rockwell Italic</vt:lpstr>
      <vt:lpstr>Office Theme</vt:lpstr>
      <vt:lpstr>Simplifying Scaling and Global Delivery Fall 2017 Product Update</vt:lpstr>
      <vt:lpstr>Secure Reliable Transport </vt:lpstr>
      <vt:lpstr>Unveiling the Wowza ClearCaster </vt:lpstr>
      <vt:lpstr>Ultra Low Latency API Preview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Aaron Calestar</dc:creator>
  <cp:keywords/>
  <dc:description/>
  <cp:lastModifiedBy>Lindsey Ripley</cp:lastModifiedBy>
  <cp:revision>895</cp:revision>
  <dcterms:created xsi:type="dcterms:W3CDTF">2015-08-03T20:48:33Z</dcterms:created>
  <dcterms:modified xsi:type="dcterms:W3CDTF">2018-01-09T17:49:20Z</dcterms:modified>
  <cp:category/>
</cp:coreProperties>
</file>